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8"/>
  </p:notesMasterIdLst>
  <p:handoutMasterIdLst>
    <p:handoutMasterId r:id="rId19"/>
  </p:handoutMasterIdLst>
  <p:sldIdLst>
    <p:sldId id="257" r:id="rId2"/>
    <p:sldId id="258" r:id="rId3"/>
    <p:sldId id="269" r:id="rId4"/>
    <p:sldId id="270" r:id="rId5"/>
    <p:sldId id="259" r:id="rId6"/>
    <p:sldId id="260" r:id="rId7"/>
    <p:sldId id="261" r:id="rId8"/>
    <p:sldId id="262" r:id="rId9"/>
    <p:sldId id="267" r:id="rId10"/>
    <p:sldId id="263" r:id="rId11"/>
    <p:sldId id="264" r:id="rId12"/>
    <p:sldId id="265" r:id="rId13"/>
    <p:sldId id="266" r:id="rId14"/>
    <p:sldId id="268" r:id="rId15"/>
    <p:sldId id="271" r:id="rId16"/>
    <p:sldId id="272" r:id="rId17"/>
  </p:sldIdLst>
  <p:sldSz cx="12192000" cy="6858000"/>
  <p:notesSz cx="6858000" cy="9144000"/>
  <p:defaultTextStyle>
    <a:defPPr rtl="0">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dvolená sekcia" id="{CBEE2E76-C6B1-4CA2-B7D0-5FCA58BA061E}">
          <p14:sldIdLst>
            <p14:sldId id="257"/>
            <p14:sldId id="258"/>
            <p14:sldId id="269"/>
            <p14:sldId id="270"/>
            <p14:sldId id="259"/>
            <p14:sldId id="260"/>
            <p14:sldId id="261"/>
            <p14:sldId id="262"/>
            <p14:sldId id="267"/>
            <p14:sldId id="263"/>
            <p14:sldId id="264"/>
            <p14:sldId id="265"/>
            <p14:sldId id="266"/>
            <p14:sldId id="268"/>
            <p14:sldId id="271"/>
            <p14:sldId id="27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97" d="100"/>
          <a:sy n="97" d="100"/>
        </p:scale>
        <p:origin x="108" y="354"/>
      </p:cViewPr>
      <p:guideLst/>
    </p:cSldViewPr>
  </p:slideViewPr>
  <p:notesTextViewPr>
    <p:cViewPr>
      <p:scale>
        <a:sx n="1" d="1"/>
        <a:sy n="1" d="1"/>
      </p:scale>
      <p:origin x="0" y="0"/>
    </p:cViewPr>
  </p:notesTextViewPr>
  <p:notesViewPr>
    <p:cSldViewPr snapToGrid="0">
      <p:cViewPr varScale="1">
        <p:scale>
          <a:sx n="123" d="100"/>
          <a:sy n="123" d="100"/>
        </p:scale>
        <p:origin x="497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F627ED-A304-4697-8C44-18E45D3D2B1A}" type="doc">
      <dgm:prSet loTypeId="urn:microsoft.com/office/officeart/2016/7/layout/HexagonTimeline" loCatId="process" qsTypeId="urn:microsoft.com/office/officeart/2005/8/quickstyle/simple1" qsCatId="simple" csTypeId="urn:microsoft.com/office/officeart/2005/8/colors/accent1_2" csCatId="accent1" phldr="1"/>
      <dgm:spPr/>
      <dgm:t>
        <a:bodyPr rtlCol="0"/>
        <a:lstStyle/>
        <a:p>
          <a:pPr rtl="0"/>
          <a:endParaRPr lang="en-US"/>
        </a:p>
      </dgm:t>
    </dgm:pt>
    <dgm:pt modelId="{D6614DDC-66DE-4E26-A0E6-8B5D4F611437}" type="pres">
      <dgm:prSet presAssocID="{08F627ED-A304-4697-8C44-18E45D3D2B1A}" presName="Name0" presStyleCnt="0">
        <dgm:presLayoutVars>
          <dgm:chMax/>
          <dgm:chPref/>
          <dgm:animLvl val="lvl"/>
        </dgm:presLayoutVars>
      </dgm:prSet>
      <dgm:spPr/>
    </dgm:pt>
  </dgm:ptLst>
  <dgm:cxnLst>
    <dgm:cxn modelId="{DC951A47-D712-4DDF-BC45-034C400F587A}" type="presOf" srcId="{08F627ED-A304-4697-8C44-18E45D3D2B1A}" destId="{D6614DDC-66DE-4E26-A0E6-8B5D4F611437}" srcOrd="0" destOrd="0" presId="urn:microsoft.com/office/officeart/2016/7/layout/Hexagon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6/7/layout/HexagonTimeline">
  <dgm:title val="Hexagon Timeline"/>
  <dgm:desc val="Use to show a list of events in chronological order. An invisible box contains the description while the date is shown in hexagons, except for the first and last node where the date is shown in a home shape. It can display large amount of text with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1" val="20"/>
      <dgm:constr type="primFontSz" for="des" forName="Childtext1" val="20"/>
      <dgm:constr type="primFontSz" for="des" forName="Childtext1" refType="primFontSz" refFor="des" refForName="Parent1" op="lte"/>
      <dgm:constr type="w" for="ch" forName="composite" refType="w"/>
      <dgm:constr type="h" for="ch" forName="composite" refType="h"/>
      <dgm:constr type="w" for="ch" forName="spaceBetweenRectangles" refType="w" fact="0"/>
      <dgm:constr type="h" for="ch" forName="spaceBetweenRectangles" refType="h" fact="0"/>
      <dgm:constr type="primFontSz" for="des" forName="Parent1" op="equ"/>
      <dgm:constr type="primFontSz" for="des" forName="Childtext1" op="equ"/>
    </dgm:constrLst>
    <dgm:forEach name="nodesForEach" axis="ch" ptType="node">
      <dgm:layoutNode name="composite">
        <dgm:alg type="composite"/>
        <dgm:shape xmlns:r="http://schemas.openxmlformats.org/officeDocument/2006/relationships" r:blip="">
          <dgm:adjLst/>
        </dgm:shape>
        <dgm:choose name="casesForSnakingLogic">
          <dgm:if name="Name7" axis="self" ptType="node" func="posOdd" op="equ" val="1">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t" for="ch" forName="Childtext1" refType="h" fact="0"/>
              <dgm:constr type="w" for="ch" forName="ConnectLine"/>
              <dgm:constr type="h" for="ch" forName="ConnectLine" refType="h" fact="0.1"/>
              <dgm:constr type="b" for="ch" forName="ConnectLine" refType="t" refFor="ch" refForName="Parent1"/>
              <dgm:constr type="ctrX" for="ch" forName="ConnectLine" refType="w" fact="0.5"/>
              <dgm:constr type="w" for="ch" forName="ConnectLineEnd" refType="h" fact="0.02"/>
              <dgm:constr type="h" for="ch" forName="ConnectLineEnd" refType="h" fact="0.02"/>
              <dgm:constr type="b" for="ch" forName="ConnectLineEnd" refType="t" refFor="ch" refForName="ConnectLine"/>
              <dgm:constr type="ctrX" for="ch" forName="ConnectLineEnd" refType="ctrX" refFor="ch" refForName="ConnectLine"/>
              <dgm:constr type="w" for="ch" forName="EmptyPane" refType="w"/>
              <dgm:constr type="b" for="ch" forName="EmptyPane" refType="h"/>
              <dgm:constr type="h" for="ch" forName="EmptyPane" refType="h" fact="0.44"/>
            </dgm:constrLst>
          </dgm:if>
          <dgm:else name="Name8">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b" for="ch" forName="Childtext1" refType="h"/>
              <dgm:constr type="w" for="ch" forName="ConnectLine"/>
              <dgm:constr type="h" for="ch" forName="ConnectLine" refType="h" fact="0.1"/>
              <dgm:constr type="t" for="ch" forName="ConnectLine" refType="b" refFor="ch" refForName="Parent1"/>
              <dgm:constr type="ctrX" for="ch" forName="ConnectLine" refType="w" fact="0.5"/>
              <dgm:constr type="w" for="ch" forName="ConnectLineEnd" refType="h" fact="0.02"/>
              <dgm:constr type="h" for="ch" forName="ConnectLineEnd" refType="h" fact="0.02"/>
              <dgm:constr type="t" for="ch" forName="ConnectLineEnd" refType="b" refFor="ch" refForName="ConnectLine"/>
              <dgm:constr type="ctrX" for="ch" forName="ConnectLineEnd" refType="ctrX" refFor="ch" refForName="ConnectLine"/>
              <dgm:constr type="w" for="ch" forName="EmptyPane" refType="w"/>
              <dgm:constr type="h" for="ch" forName="EmptyPane" refType="h" fact="0.44"/>
            </dgm:constrLst>
          </dgm:else>
        </dgm:choose>
        <dgm:layoutNode name="Parent1" styleLbl="alignNode1">
          <dgm:varLst>
            <dgm:chMax val="1"/>
            <dgm:chPref val="1"/>
            <dgm:bulletEnabled val="1"/>
          </dgm:varLst>
          <dgm:alg type="tx"/>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ect" r:blip="">
                    <dgm:adjLst/>
                  </dgm:shape>
                </dgm:if>
                <dgm:else name="ifMoreThanOneNode">
                  <dgm:choose name="Name18">
                    <dgm:if name="Name19" func="var" arg="dir" op="equ" val="norm">
                      <dgm:shape xmlns:r="http://schemas.openxmlformats.org/officeDocument/2006/relationships" type="homePlate" r:blip="">
                        <dgm:adjLst>
                          <dgm:adj idx="1" val="0.4"/>
                        </dgm:adjLst>
                      </dgm:shape>
                    </dgm:if>
                    <dgm:else name="Name20">
                      <dgm:shape xmlns:r="http://schemas.openxmlformats.org/officeDocument/2006/relationships" rot="180" type="homePlate" r:blip="">
                        <dgm:adjLst>
                          <dgm:adj idx="1" val="0.4"/>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180" type="homePlate" r:blip="">
                        <dgm:adjLst>
                          <dgm:adj idx="1" val="0.4"/>
                        </dgm:adjLst>
                      </dgm:shape>
                    </dgm:if>
                    <dgm:else name="Name26">
                      <dgm:shape xmlns:r="http://schemas.openxmlformats.org/officeDocument/2006/relationships" type="homePlate" r:blip="">
                        <dgm:adjLst>
                          <dgm:adj idx="1" val="0.4"/>
                        </dgm:adjLst>
                      </dgm:shape>
                    </dgm:else>
                  </dgm:choose>
                </dgm:if>
                <dgm:else name="Name27">
                  <dgm:shape xmlns:r="http://schemas.openxmlformats.org/officeDocument/2006/relationships" type="hexagon" r:blip="">
                    <dgm:adjLst>
                      <dgm:adj idx="1" val="0.4"/>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moveWith="Parent1">
          <dgm:varLst>
            <dgm:chMax val="0"/>
            <dgm:chPref val="0"/>
            <dgm:bulletEnabled/>
          </dgm:varLst>
          <dgm:choose name="casesForTxtDirLogic1">
            <dgm:if name="Name77" axis="self" ptType="node" func="posOdd" op="equ" val="1">
              <dgm:alg type="tx">
                <dgm:param type="txAnchorVert" val="b"/>
                <dgm:param type="txAnchorHorz" val="ctr"/>
                <dgm:param type="parTxRTLAlign" val="ctr"/>
                <dgm:param type="parTxLTRAlign" val="ctr"/>
              </dgm:alg>
            </dgm:if>
            <dgm:else name="Name88">
              <dgm:alg type="tx">
                <dgm:param type="txAnchorVert" val="t"/>
                <dgm:param type="txAnchorHorz" val="ctr"/>
                <dgm:param type="parTxRTLAlign" val="ctr"/>
                <dgm:param type="parTxLTRAlign" val="ctr"/>
              </dgm:alg>
            </dgm:else>
          </dgm:choose>
          <dgm:shape xmlns:r="http://schemas.openxmlformats.org/officeDocument/2006/relationships" type="rect" r:blip="">
            <dgm:adjLst/>
          </dgm:shape>
          <dgm:constrLst>
            <dgm:constr type="lMarg"/>
            <dgm:constr type="rMarg"/>
            <dgm:constr type="tMarg" refType="primFontSz" fact="0.7"/>
            <dgm:constr type="bMarg" refType="primFontSz" fact="0.7"/>
          </dgm:constrLst>
          <dgm:presOf axis="ch" ptType="node"/>
          <dgm:ruleLst>
            <dgm:rule type="primFontSz" val="11" fact="NaN" max="NaN"/>
          </dgm:ruleLst>
        </dgm:layoutNode>
        <dgm:layoutNode name="ConnectLine" styleLbl="sibTrans1D1" moveWith="Parent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ConnectLineEnd" styleLbl="node1" moveWith="Parent1">
          <dgm:alg type="sp"/>
          <dgm:shape xmlns:r="http://schemas.openxmlformats.org/officeDocument/2006/relationships" type="rect" r:blip="">
            <dgm:adjLst/>
          </dgm:shape>
          <dgm:presOf/>
          <dgm:constrLst/>
        </dgm:layoutNode>
        <dgm:layoutNode name="EmptyPane" moveWith="Parent1">
          <dgm:alg type="sp"/>
          <dgm:shape xmlns:r="http://schemas.openxmlformats.org/officeDocument/2006/relationships" r:blip="">
            <dgm:adjLst/>
          </dgm:shape>
          <dgm:presOf/>
          <dgm:constrLst/>
        </dgm:layoutNode>
      </dgm:layoutNode>
      <dgm:forEach name="Name28" axis="followSib" ptType="sibTrans" cnt="1">
        <dgm:layoutNode name="spaceBetweenRectangles" styleLbl="fgAcc1">
          <dgm:alg type="conn">
            <dgm:param type="dim" val="1D"/>
            <dgm:param type="srcNode" val="Parent1"/>
            <dgm:param type="dstNode" val="Parent1"/>
            <dgm:param type="begPts" val="midR"/>
            <dgm:param type="endPts" val="midL"/>
            <dgm:param type="endSty" val="noArr"/>
          </dgm:alg>
          <dgm:shape xmlns:r="http://schemas.openxmlformats.org/officeDocument/2006/relationships" type="conn" r:blip="" zOrderOff="-2">
            <dgm:adjLst/>
          </dgm:shape>
          <dgm:presOf/>
          <dgm:constrLst>
            <dgm:constr type="connDi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á hlavič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Zástupný symbol dátumu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73BB8179-21BB-40CF-9FD1-C0F3465C368F}" type="datetime1">
              <a:rPr lang="sk-SK" smtClean="0"/>
              <a:t>27. 5. 2024</a:t>
            </a:fld>
            <a:endParaRPr lang="en-US" dirty="0"/>
          </a:p>
        </p:txBody>
      </p:sp>
      <p:sp>
        <p:nvSpPr>
          <p:cNvPr id="4" name="Zástupný symbol päty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Zástupné číslo snímky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F1A8EE09-76CC-4000-B080-9F213DA7DCEF}" type="slidenum">
              <a:rPr lang="en-US" smtClean="0"/>
              <a:t>‹#›</a:t>
            </a:fld>
            <a:endParaRPr lang="en-US"/>
          </a:p>
        </p:txBody>
      </p:sp>
    </p:spTree>
    <p:extLst>
      <p:ext uri="{BB962C8B-B14F-4D97-AF65-F5344CB8AC3E}">
        <p14:creationId xmlns:p14="http://schemas.microsoft.com/office/powerpoint/2010/main" val="63868124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á hlavič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Zástupný symbol dátum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A4C68ACB-F1FE-44A3-9EB2-7168B4BB2AAA}" type="datetime1">
              <a:rPr lang="sk-SK" smtClean="0"/>
              <a:t>27. 5. 2024</a:t>
            </a:fld>
            <a:endParaRPr lang="en-US"/>
          </a:p>
        </p:txBody>
      </p:sp>
      <p:sp>
        <p:nvSpPr>
          <p:cNvPr id="4" name="Zástupný symbol obrázka snímky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Zástupné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sk"/>
              <a:t>Kliknutím upravíte štýly predlohy textu</a:t>
            </a:r>
            <a:endParaRPr lang="en-US"/>
          </a:p>
          <a:p>
            <a:pPr lvl="1" rtl="0"/>
            <a:r>
              <a:rPr lang="sk"/>
              <a:t>Druhá úroveň</a:t>
            </a:r>
          </a:p>
          <a:p>
            <a:pPr lvl="2" rtl="0"/>
            <a:r>
              <a:rPr lang="sk"/>
              <a:t>Tretia úroveň</a:t>
            </a:r>
          </a:p>
          <a:p>
            <a:pPr lvl="3" rtl="0"/>
            <a:r>
              <a:rPr lang="sk"/>
              <a:t>Štvrtá úroveň</a:t>
            </a:r>
          </a:p>
          <a:p>
            <a:pPr lvl="4" rtl="0"/>
            <a:r>
              <a:rPr lang="sk"/>
              <a:t>Piata úroveň</a:t>
            </a:r>
            <a:endParaRPr lang="en-US"/>
          </a:p>
        </p:txBody>
      </p:sp>
      <p:sp>
        <p:nvSpPr>
          <p:cNvPr id="6" name="Zástupnáb pät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Zástupné číslo snímky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8E40627-AA7D-471F-B5F2-0BF9E4C68EB6}" type="slidenum">
              <a:rPr lang="en-US" smtClean="0"/>
              <a:t>‹#›</a:t>
            </a:fld>
            <a:endParaRPr lang="en-US"/>
          </a:p>
        </p:txBody>
      </p:sp>
    </p:spTree>
    <p:extLst>
      <p:ext uri="{BB962C8B-B14F-4D97-AF65-F5344CB8AC3E}">
        <p14:creationId xmlns:p14="http://schemas.microsoft.com/office/powerpoint/2010/main" val="409954528"/>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sp>
        <p:nvSpPr>
          <p:cNvPr id="5" name="Obdĺžnik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useBgFill="1">
        <p:nvSpPr>
          <p:cNvPr id="10" name="Obdĺžnik 9"/>
          <p:cNvSpPr/>
          <p:nvPr/>
        </p:nvSpPr>
        <p:spPr>
          <a:xfrm>
            <a:off x="1307869" y="128232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Obdĺžnik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Obdĺžnik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Skupina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Priama spojnica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Priama spojnica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Priama spojnica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Nadpis 1"/>
          <p:cNvSpPr>
            <a:spLocks noGrp="1"/>
          </p:cNvSpPr>
          <p:nvPr>
            <p:ph type="ctrTitle"/>
          </p:nvPr>
        </p:nvSpPr>
        <p:spPr>
          <a:xfrm>
            <a:off x="1629103" y="2244830"/>
            <a:ext cx="8933796" cy="2437232"/>
          </a:xfrm>
        </p:spPr>
        <p:txBody>
          <a:bodyPr tIns="45720" bIns="45720" rtlCol="0" anchor="ctr">
            <a:normAutofit/>
          </a:bodyPr>
          <a:lstStyle>
            <a:lvl1pPr algn="ctr">
              <a:lnSpc>
                <a:spcPct val="83000"/>
              </a:lnSpc>
              <a:defRPr lang="en-US" sz="6000" b="0" kern="1200" cap="all" spc="-100" baseline="0" dirty="0">
                <a:solidFill>
                  <a:schemeClr val="tx1">
                    <a:lumMod val="85000"/>
                    <a:lumOff val="15000"/>
                  </a:schemeClr>
                </a:solidFill>
                <a:effectLst/>
                <a:latin typeface="+mj-lt"/>
                <a:ea typeface="+mn-ea"/>
                <a:cs typeface="+mn-cs"/>
              </a:defRPr>
            </a:lvl1pPr>
          </a:lstStyle>
          <a:p>
            <a:pPr rtl="0"/>
            <a:r>
              <a:rPr lang="sk-SK"/>
              <a:t>Kliknutím upravte štýl predlohy nadpisu</a:t>
            </a:r>
            <a:endParaRPr lang="en-US" dirty="0"/>
          </a:p>
        </p:txBody>
      </p:sp>
      <p:sp>
        <p:nvSpPr>
          <p:cNvPr id="3" name="Podnadpis 2"/>
          <p:cNvSpPr>
            <a:spLocks noGrp="1"/>
          </p:cNvSpPr>
          <p:nvPr>
            <p:ph type="subTitle" idx="1"/>
          </p:nvPr>
        </p:nvSpPr>
        <p:spPr>
          <a:xfrm>
            <a:off x="1629101" y="4682062"/>
            <a:ext cx="8936846" cy="457201"/>
          </a:xfrm>
        </p:spPr>
        <p:txBody>
          <a:bodyPr rtlCol="0">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sk-SK"/>
              <a:t>Kliknutím upravte štýl predlohy podnadpisu</a:t>
            </a:r>
            <a:endParaRPr lang="en-US" dirty="0"/>
          </a:p>
        </p:txBody>
      </p:sp>
      <p:sp>
        <p:nvSpPr>
          <p:cNvPr id="20" name="Zástupný symbol dátumu 19"/>
          <p:cNvSpPr>
            <a:spLocks noGrp="1"/>
          </p:cNvSpPr>
          <p:nvPr>
            <p:ph type="dt" sz="half" idx="10"/>
          </p:nvPr>
        </p:nvSpPr>
        <p:spPr>
          <a:xfrm>
            <a:off x="5318760" y="1341256"/>
            <a:ext cx="1554480" cy="485546"/>
          </a:xfrm>
        </p:spPr>
        <p:txBody>
          <a:bodyPr rtlCol="0"/>
          <a:lstStyle>
            <a:lvl1pPr algn="ctr">
              <a:defRPr sz="1300" spc="0" baseline="0">
                <a:solidFill>
                  <a:srgbClr val="FFFFFF"/>
                </a:solidFill>
                <a:latin typeface="+mn-lt"/>
              </a:defRPr>
            </a:lvl1pPr>
          </a:lstStyle>
          <a:p>
            <a:pPr rtl="0"/>
            <a:fld id="{BF4786F9-676A-4F22-9FCE-4C455EA3792E}" type="datetime1">
              <a:rPr lang="sk-SK" smtClean="0"/>
              <a:t>27. 5. 2024</a:t>
            </a:fld>
            <a:endParaRPr lang="en-US" dirty="0"/>
          </a:p>
        </p:txBody>
      </p:sp>
      <p:sp>
        <p:nvSpPr>
          <p:cNvPr id="21" name="Zástupná päta 20"/>
          <p:cNvSpPr>
            <a:spLocks noGrp="1"/>
          </p:cNvSpPr>
          <p:nvPr>
            <p:ph type="ftr" sz="quarter" idx="11"/>
          </p:nvPr>
        </p:nvSpPr>
        <p:spPr>
          <a:xfrm>
            <a:off x="1629100" y="5177408"/>
            <a:ext cx="5730295" cy="228600"/>
          </a:xfrm>
        </p:spPr>
        <p:txBody>
          <a:bodyPr rtlCol="0"/>
          <a:lstStyle>
            <a:lvl1pPr algn="l">
              <a:defRPr>
                <a:solidFill>
                  <a:schemeClr val="tx1">
                    <a:lumMod val="85000"/>
                    <a:lumOff val="15000"/>
                  </a:schemeClr>
                </a:solidFill>
              </a:defRPr>
            </a:lvl1pPr>
          </a:lstStyle>
          <a:p>
            <a:pPr rtl="0"/>
            <a:endParaRPr lang="en-US" dirty="0"/>
          </a:p>
        </p:txBody>
      </p:sp>
      <p:sp>
        <p:nvSpPr>
          <p:cNvPr id="22" name="Zástupné číslo snímky 21"/>
          <p:cNvSpPr>
            <a:spLocks noGrp="1"/>
          </p:cNvSpPr>
          <p:nvPr>
            <p:ph type="sldNum" sz="quarter" idx="12"/>
          </p:nvPr>
        </p:nvSpPr>
        <p:spPr>
          <a:xfrm>
            <a:off x="8606920" y="5177408"/>
            <a:ext cx="1955980" cy="228600"/>
          </a:xfrm>
        </p:spPr>
        <p:txBody>
          <a:bodyPr rtlCol="0"/>
          <a:lstStyle>
            <a:lvl1pPr>
              <a:defRPr>
                <a:solidFill>
                  <a:schemeClr val="tx1">
                    <a:lumMod val="85000"/>
                    <a:lumOff val="15000"/>
                  </a:schemeClr>
                </a:solidFill>
              </a:defRPr>
            </a:lvl1pPr>
          </a:lstStyle>
          <a:p>
            <a:pPr rtl="0"/>
            <a:fld id="{34B7E4EF-A1BD-40F4-AB7B-04F084DD991D}" type="slidenum">
              <a:rPr lang="en-US" smtClean="0"/>
              <a:t>‹#›</a:t>
            </a:fld>
            <a:endParaRPr lang="en-US" dirty="0"/>
          </a:p>
        </p:txBody>
      </p:sp>
    </p:spTree>
    <p:extLst>
      <p:ext uri="{BB962C8B-B14F-4D97-AF65-F5344CB8AC3E}">
        <p14:creationId xmlns:p14="http://schemas.microsoft.com/office/powerpoint/2010/main" val="4147770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rtlCol="0"/>
          <a:lstStyle/>
          <a:p>
            <a:pPr rtl="0"/>
            <a:r>
              <a:rPr lang="sk-SK"/>
              <a:t>Kliknutím upravte štýl predlohy nadpisu</a:t>
            </a:r>
            <a:endParaRPr lang="en-US" dirty="0"/>
          </a:p>
        </p:txBody>
      </p:sp>
      <p:sp>
        <p:nvSpPr>
          <p:cNvPr id="3" name="Zástupný zvislý text 2"/>
          <p:cNvSpPr>
            <a:spLocks noGrp="1"/>
          </p:cNvSpPr>
          <p:nvPr>
            <p:ph type="body" orient="vert" idx="1"/>
          </p:nvPr>
        </p:nvSpPr>
        <p:spPr/>
        <p:txBody>
          <a:bodyPr vert="eaVert" rtlCol="0"/>
          <a:lstStyle/>
          <a:p>
            <a:pPr lvl="0" rtl="0"/>
            <a:r>
              <a:rPr lang="sk-SK"/>
              <a:t>Kliknite sem a upravte štýly predlohy textu</a:t>
            </a:r>
          </a:p>
          <a:p>
            <a:pPr lvl="1" rtl="0"/>
            <a:r>
              <a:rPr lang="sk-SK"/>
              <a:t>Druhá úroveň</a:t>
            </a:r>
          </a:p>
          <a:p>
            <a:pPr lvl="2" rtl="0"/>
            <a:r>
              <a:rPr lang="sk-SK"/>
              <a:t>Tretia úroveň</a:t>
            </a:r>
          </a:p>
          <a:p>
            <a:pPr lvl="3" rtl="0"/>
            <a:r>
              <a:rPr lang="sk-SK"/>
              <a:t>Štvrtá úroveň</a:t>
            </a:r>
          </a:p>
          <a:p>
            <a:pPr lvl="4" rtl="0"/>
            <a:r>
              <a:rPr lang="sk-SK"/>
              <a:t>Piata úroveň</a:t>
            </a:r>
            <a:endParaRPr lang="en-US" dirty="0"/>
          </a:p>
        </p:txBody>
      </p:sp>
      <p:sp>
        <p:nvSpPr>
          <p:cNvPr id="4" name="Zástupný symbol dátumu 3"/>
          <p:cNvSpPr>
            <a:spLocks noGrp="1"/>
          </p:cNvSpPr>
          <p:nvPr>
            <p:ph type="dt" sz="half" idx="10"/>
          </p:nvPr>
        </p:nvSpPr>
        <p:spPr/>
        <p:txBody>
          <a:bodyPr rtlCol="0"/>
          <a:lstStyle/>
          <a:p>
            <a:pPr rtl="0"/>
            <a:fld id="{2883C898-A29A-44ED-B65D-9DA1A6A23487}" type="datetime1">
              <a:rPr lang="sk-SK" smtClean="0"/>
              <a:t>27. 5. 2024</a:t>
            </a:fld>
            <a:endParaRPr lang="en-US"/>
          </a:p>
        </p:txBody>
      </p:sp>
      <p:sp>
        <p:nvSpPr>
          <p:cNvPr id="5" name="Zástupný symbol päty 4"/>
          <p:cNvSpPr>
            <a:spLocks noGrp="1"/>
          </p:cNvSpPr>
          <p:nvPr>
            <p:ph type="ftr" sz="quarter" idx="11"/>
          </p:nvPr>
        </p:nvSpPr>
        <p:spPr/>
        <p:txBody>
          <a:bodyPr rtlCol="0"/>
          <a:lstStyle/>
          <a:p>
            <a:pPr rtl="0"/>
            <a:endParaRPr lang="en-US"/>
          </a:p>
        </p:txBody>
      </p:sp>
      <p:sp>
        <p:nvSpPr>
          <p:cNvPr id="6" name="Zástupné číslo snímky 5"/>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4023329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8991600" y="762000"/>
            <a:ext cx="2362200" cy="5257800"/>
          </a:xfrm>
        </p:spPr>
        <p:txBody>
          <a:bodyPr vert="eaVert" rtlCol="0"/>
          <a:lstStyle/>
          <a:p>
            <a:pPr rtl="0"/>
            <a:r>
              <a:rPr lang="sk-SK"/>
              <a:t>Kliknutím upravte štýl predlohy nadpisu</a:t>
            </a:r>
            <a:endParaRPr lang="en-US" dirty="0"/>
          </a:p>
        </p:txBody>
      </p:sp>
      <p:sp>
        <p:nvSpPr>
          <p:cNvPr id="3" name="Zástupný objekt zvislého textu 2"/>
          <p:cNvSpPr>
            <a:spLocks noGrp="1"/>
          </p:cNvSpPr>
          <p:nvPr>
            <p:ph type="body" orient="vert" idx="1"/>
          </p:nvPr>
        </p:nvSpPr>
        <p:spPr>
          <a:xfrm>
            <a:off x="838200" y="762000"/>
            <a:ext cx="8077200" cy="5257800"/>
          </a:xfrm>
        </p:spPr>
        <p:txBody>
          <a:bodyPr vert="eaVert" rtlCol="0"/>
          <a:lstStyle/>
          <a:p>
            <a:pPr lvl="0" rtl="0"/>
            <a:r>
              <a:rPr lang="sk-SK"/>
              <a:t>Kliknite sem a upravte štýly predlohy textu</a:t>
            </a:r>
          </a:p>
          <a:p>
            <a:pPr lvl="1" rtl="0"/>
            <a:r>
              <a:rPr lang="sk-SK"/>
              <a:t>Druhá úroveň</a:t>
            </a:r>
          </a:p>
          <a:p>
            <a:pPr lvl="2" rtl="0"/>
            <a:r>
              <a:rPr lang="sk-SK"/>
              <a:t>Tretia úroveň</a:t>
            </a:r>
          </a:p>
          <a:p>
            <a:pPr lvl="3" rtl="0"/>
            <a:r>
              <a:rPr lang="sk-SK"/>
              <a:t>Štvrtá úroveň</a:t>
            </a:r>
          </a:p>
          <a:p>
            <a:pPr lvl="4" rtl="0"/>
            <a:r>
              <a:rPr lang="sk-SK"/>
              <a:t>Piata úroveň</a:t>
            </a:r>
            <a:endParaRPr lang="en-US" dirty="0"/>
          </a:p>
        </p:txBody>
      </p:sp>
      <p:sp>
        <p:nvSpPr>
          <p:cNvPr id="4" name="Zástupný symbol dátumu 3"/>
          <p:cNvSpPr>
            <a:spLocks noGrp="1"/>
          </p:cNvSpPr>
          <p:nvPr>
            <p:ph type="dt" sz="half" idx="10"/>
          </p:nvPr>
        </p:nvSpPr>
        <p:spPr/>
        <p:txBody>
          <a:bodyPr rtlCol="0"/>
          <a:lstStyle/>
          <a:p>
            <a:pPr rtl="0"/>
            <a:fld id="{B003CEE7-4091-4855-8851-3904DFA03419}" type="datetime1">
              <a:rPr lang="sk-SK" smtClean="0"/>
              <a:t>27. 5. 2024</a:t>
            </a:fld>
            <a:endParaRPr lang="en-US"/>
          </a:p>
        </p:txBody>
      </p:sp>
      <p:sp>
        <p:nvSpPr>
          <p:cNvPr id="5" name="Zástupný symbol päty 4"/>
          <p:cNvSpPr>
            <a:spLocks noGrp="1"/>
          </p:cNvSpPr>
          <p:nvPr>
            <p:ph type="ftr" sz="quarter" idx="11"/>
          </p:nvPr>
        </p:nvSpPr>
        <p:spPr/>
        <p:txBody>
          <a:bodyPr rtlCol="0"/>
          <a:lstStyle/>
          <a:p>
            <a:pPr rtl="0"/>
            <a:endParaRPr lang="en-US"/>
          </a:p>
        </p:txBody>
      </p:sp>
      <p:sp>
        <p:nvSpPr>
          <p:cNvPr id="6" name="Zástupné číslo snímky 5"/>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1510073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rtlCol="0"/>
          <a:lstStyle/>
          <a:p>
            <a:pPr rtl="0"/>
            <a:r>
              <a:rPr lang="sk-SK"/>
              <a:t>Kliknutím upravte štýl predlohy nadpisu</a:t>
            </a:r>
            <a:endParaRPr lang="en-US" dirty="0"/>
          </a:p>
        </p:txBody>
      </p:sp>
      <p:sp>
        <p:nvSpPr>
          <p:cNvPr id="3" name="Zástupný obsah 2"/>
          <p:cNvSpPr>
            <a:spLocks noGrp="1"/>
          </p:cNvSpPr>
          <p:nvPr>
            <p:ph idx="1"/>
          </p:nvPr>
        </p:nvSpPr>
        <p:spPr/>
        <p:txBody>
          <a:bodyPr rtlCol="0"/>
          <a:lstStyle/>
          <a:p>
            <a:pPr lvl="0" rtl="0"/>
            <a:r>
              <a:rPr lang="sk-SK"/>
              <a:t>Kliknite sem a upravte štýly predlohy textu</a:t>
            </a:r>
          </a:p>
          <a:p>
            <a:pPr lvl="1" rtl="0"/>
            <a:r>
              <a:rPr lang="sk-SK"/>
              <a:t>Druhá úroveň</a:t>
            </a:r>
          </a:p>
          <a:p>
            <a:pPr lvl="2" rtl="0"/>
            <a:r>
              <a:rPr lang="sk-SK"/>
              <a:t>Tretia úroveň</a:t>
            </a:r>
          </a:p>
          <a:p>
            <a:pPr lvl="3" rtl="0"/>
            <a:r>
              <a:rPr lang="sk-SK"/>
              <a:t>Štvrtá úroveň</a:t>
            </a:r>
          </a:p>
          <a:p>
            <a:pPr lvl="4" rtl="0"/>
            <a:r>
              <a:rPr lang="sk-SK"/>
              <a:t>Piata úroveň</a:t>
            </a:r>
            <a:endParaRPr lang="en-US" dirty="0"/>
          </a:p>
        </p:txBody>
      </p:sp>
      <p:sp>
        <p:nvSpPr>
          <p:cNvPr id="4" name="Zástupný symbol dátumu 3"/>
          <p:cNvSpPr>
            <a:spLocks noGrp="1"/>
          </p:cNvSpPr>
          <p:nvPr>
            <p:ph type="dt" sz="half" idx="10"/>
          </p:nvPr>
        </p:nvSpPr>
        <p:spPr/>
        <p:txBody>
          <a:bodyPr rtlCol="0"/>
          <a:lstStyle/>
          <a:p>
            <a:pPr rtl="0"/>
            <a:fld id="{5DCAAF4F-6F78-4EAC-B8C9-63007A8660A0}" type="datetime1">
              <a:rPr lang="sk-SK" smtClean="0"/>
              <a:t>27. 5. 2024</a:t>
            </a:fld>
            <a:endParaRPr lang="en-US"/>
          </a:p>
        </p:txBody>
      </p:sp>
      <p:sp>
        <p:nvSpPr>
          <p:cNvPr id="5" name="Zástupný symbol päty 4"/>
          <p:cNvSpPr>
            <a:spLocks noGrp="1"/>
          </p:cNvSpPr>
          <p:nvPr>
            <p:ph type="ftr" sz="quarter" idx="11"/>
          </p:nvPr>
        </p:nvSpPr>
        <p:spPr/>
        <p:txBody>
          <a:bodyPr rtlCol="0"/>
          <a:lstStyle/>
          <a:p>
            <a:pPr rtl="0"/>
            <a:endParaRPr lang="en-US"/>
          </a:p>
        </p:txBody>
      </p:sp>
      <p:sp>
        <p:nvSpPr>
          <p:cNvPr id="6" name="Zástupné číslo snímky 5"/>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2153708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Hlavička sekcie">
    <p:spTree>
      <p:nvGrpSpPr>
        <p:cNvPr id="1" name=""/>
        <p:cNvGrpSpPr/>
        <p:nvPr/>
      </p:nvGrpSpPr>
      <p:grpSpPr>
        <a:xfrm>
          <a:off x="0" y="0"/>
          <a:ext cx="0" cy="0"/>
          <a:chOff x="0" y="0"/>
          <a:chExt cx="0" cy="0"/>
        </a:xfrm>
      </p:grpSpPr>
      <p:sp>
        <p:nvSpPr>
          <p:cNvPr id="15" name="Obdĺžnik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useBgFill="1">
        <p:nvSpPr>
          <p:cNvPr id="23" name="Obdĺžnik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Obdĺžnik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Obdĺžnik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Nadpis 1"/>
          <p:cNvSpPr>
            <a:spLocks noGrp="1"/>
          </p:cNvSpPr>
          <p:nvPr>
            <p:ph type="title"/>
          </p:nvPr>
        </p:nvSpPr>
        <p:spPr>
          <a:xfrm>
            <a:off x="1629156" y="2275165"/>
            <a:ext cx="8933688" cy="2406895"/>
          </a:xfrm>
        </p:spPr>
        <p:txBody>
          <a:bodyPr rtlCol="0" anchor="ctr">
            <a:noAutofit/>
          </a:bodyPr>
          <a:lstStyle>
            <a:lvl1pPr algn="ctr">
              <a:lnSpc>
                <a:spcPct val="83000"/>
              </a:lnSpc>
              <a:defRPr lang="en-US" sz="6000" kern="1200" cap="all" spc="-100" baseline="0" dirty="0">
                <a:solidFill>
                  <a:schemeClr val="tx1">
                    <a:lumMod val="85000"/>
                    <a:lumOff val="15000"/>
                  </a:schemeClr>
                </a:solidFill>
                <a:effectLst/>
                <a:latin typeface="+mj-lt"/>
                <a:ea typeface="+mn-ea"/>
                <a:cs typeface="+mn-cs"/>
              </a:defRPr>
            </a:lvl1pPr>
          </a:lstStyle>
          <a:p>
            <a:pPr rtl="0"/>
            <a:r>
              <a:rPr lang="sk-SK"/>
              <a:t>Kliknutím upravte štýl predlohy nadpisu</a:t>
            </a:r>
            <a:endParaRPr lang="en-US" dirty="0"/>
          </a:p>
        </p:txBody>
      </p:sp>
      <p:grpSp>
        <p:nvGrpSpPr>
          <p:cNvPr id="16" name="Skupina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Priama spojnica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Priama spojnica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Priama spojnica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Zástupný text 2"/>
          <p:cNvSpPr>
            <a:spLocks noGrp="1"/>
          </p:cNvSpPr>
          <p:nvPr>
            <p:ph type="body" idx="1"/>
          </p:nvPr>
        </p:nvSpPr>
        <p:spPr>
          <a:xfrm>
            <a:off x="1629156" y="4682062"/>
            <a:ext cx="8939784" cy="457200"/>
          </a:xfrm>
        </p:spPr>
        <p:txBody>
          <a:bodyPr rtlCol="0"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sk-SK"/>
              <a:t>Kliknite sem a upravte štýly predlohy textu</a:t>
            </a:r>
          </a:p>
        </p:txBody>
      </p:sp>
      <p:sp>
        <p:nvSpPr>
          <p:cNvPr id="4" name="Zástupný symbol dátumu 3"/>
          <p:cNvSpPr>
            <a:spLocks noGrp="1"/>
          </p:cNvSpPr>
          <p:nvPr>
            <p:ph type="dt" sz="half" idx="10"/>
          </p:nvPr>
        </p:nvSpPr>
        <p:spPr>
          <a:xfrm>
            <a:off x="5318760" y="1344502"/>
            <a:ext cx="1554480" cy="498781"/>
          </a:xfrm>
        </p:spPr>
        <p:txBody>
          <a:bodyPr rtlCol="0"/>
          <a:lstStyle>
            <a:lvl1pPr algn="ctr">
              <a:defRPr lang="en-US" sz="1300" kern="1200" spc="0" baseline="0">
                <a:solidFill>
                  <a:srgbClr val="FFFFFF"/>
                </a:solidFill>
                <a:latin typeface="+mn-lt"/>
                <a:ea typeface="+mn-ea"/>
                <a:cs typeface="+mn-cs"/>
              </a:defRPr>
            </a:lvl1pPr>
          </a:lstStyle>
          <a:p>
            <a:pPr rtl="0"/>
            <a:fld id="{4A223729-5AB1-42A7-909B-D49AD79C242A}" type="datetime1">
              <a:rPr lang="sk-SK" smtClean="0"/>
              <a:t>27. 5. 2024</a:t>
            </a:fld>
            <a:endParaRPr lang="en-US" dirty="0"/>
          </a:p>
        </p:txBody>
      </p:sp>
      <p:sp>
        <p:nvSpPr>
          <p:cNvPr id="5" name="Zástupný symbol päty 4"/>
          <p:cNvSpPr>
            <a:spLocks noGrp="1"/>
          </p:cNvSpPr>
          <p:nvPr>
            <p:ph type="ftr" sz="quarter" idx="11"/>
          </p:nvPr>
        </p:nvSpPr>
        <p:spPr>
          <a:xfrm>
            <a:off x="1629157" y="5177408"/>
            <a:ext cx="5660134" cy="228600"/>
          </a:xfrm>
        </p:spPr>
        <p:txBody>
          <a:bodyPr rtlCol="0"/>
          <a:lstStyle>
            <a:lvl1pPr algn="l">
              <a:defRPr>
                <a:solidFill>
                  <a:schemeClr val="tx1">
                    <a:lumMod val="85000"/>
                    <a:lumOff val="15000"/>
                  </a:schemeClr>
                </a:solidFill>
              </a:defRPr>
            </a:lvl1pPr>
          </a:lstStyle>
          <a:p>
            <a:pPr rtl="0"/>
            <a:endParaRPr lang="en-US" dirty="0"/>
          </a:p>
        </p:txBody>
      </p:sp>
      <p:sp>
        <p:nvSpPr>
          <p:cNvPr id="6" name="Zástupné číslo snímky 5"/>
          <p:cNvSpPr>
            <a:spLocks noGrp="1"/>
          </p:cNvSpPr>
          <p:nvPr>
            <p:ph type="sldNum" sz="quarter" idx="12"/>
          </p:nvPr>
        </p:nvSpPr>
        <p:spPr>
          <a:xfrm>
            <a:off x="8604504" y="5177408"/>
            <a:ext cx="1958339" cy="228600"/>
          </a:xfrm>
        </p:spPr>
        <p:txBody>
          <a:bodyPr rtlCol="0"/>
          <a:lstStyle>
            <a:lvl1pPr>
              <a:defRPr>
                <a:solidFill>
                  <a:schemeClr val="tx1">
                    <a:lumMod val="85000"/>
                    <a:lumOff val="15000"/>
                  </a:schemeClr>
                </a:solidFill>
              </a:defRPr>
            </a:lvl1pPr>
          </a:lstStyle>
          <a:p>
            <a:pPr rtl="0"/>
            <a:fld id="{34B7E4EF-A1BD-40F4-AB7B-04F084DD991D}" type="slidenum">
              <a:rPr lang="en-US" smtClean="0"/>
              <a:t>‹#›</a:t>
            </a:fld>
            <a:endParaRPr lang="en-US" dirty="0"/>
          </a:p>
        </p:txBody>
      </p:sp>
    </p:spTree>
    <p:extLst>
      <p:ext uri="{BB962C8B-B14F-4D97-AF65-F5344CB8AC3E}">
        <p14:creationId xmlns:p14="http://schemas.microsoft.com/office/powerpoint/2010/main" val="606071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typy obsahu">
    <p:spTree>
      <p:nvGrpSpPr>
        <p:cNvPr id="1" name=""/>
        <p:cNvGrpSpPr/>
        <p:nvPr/>
      </p:nvGrpSpPr>
      <p:grpSpPr>
        <a:xfrm>
          <a:off x="0" y="0"/>
          <a:ext cx="0" cy="0"/>
          <a:chOff x="0" y="0"/>
          <a:chExt cx="0" cy="0"/>
        </a:xfrm>
      </p:grpSpPr>
      <p:sp>
        <p:nvSpPr>
          <p:cNvPr id="8" name="Nadpis 7"/>
          <p:cNvSpPr>
            <a:spLocks noGrp="1"/>
          </p:cNvSpPr>
          <p:nvPr>
            <p:ph type="title"/>
          </p:nvPr>
        </p:nvSpPr>
        <p:spPr/>
        <p:txBody>
          <a:bodyPr rtlCol="0"/>
          <a:lstStyle/>
          <a:p>
            <a:pPr rtl="0"/>
            <a:r>
              <a:rPr lang="sk-SK"/>
              <a:t>Kliknutím upravte štýl predlohy nadpisu</a:t>
            </a:r>
            <a:endParaRPr lang="en-US" dirty="0"/>
          </a:p>
        </p:txBody>
      </p:sp>
      <p:sp>
        <p:nvSpPr>
          <p:cNvPr id="3" name="Zástupný obsah 2"/>
          <p:cNvSpPr>
            <a:spLocks noGrp="1"/>
          </p:cNvSpPr>
          <p:nvPr>
            <p:ph sz="half" idx="1"/>
          </p:nvPr>
        </p:nvSpPr>
        <p:spPr>
          <a:xfrm>
            <a:off x="1066800" y="2103120"/>
            <a:ext cx="466344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sk-SK"/>
              <a:t>Kliknite sem a upravte štýly predlohy textu</a:t>
            </a:r>
          </a:p>
          <a:p>
            <a:pPr lvl="1" rtl="0"/>
            <a:r>
              <a:rPr lang="sk-SK"/>
              <a:t>Druhá úroveň</a:t>
            </a:r>
          </a:p>
          <a:p>
            <a:pPr lvl="2" rtl="0"/>
            <a:r>
              <a:rPr lang="sk-SK"/>
              <a:t>Tretia úroveň</a:t>
            </a:r>
          </a:p>
          <a:p>
            <a:pPr lvl="3" rtl="0"/>
            <a:r>
              <a:rPr lang="sk-SK"/>
              <a:t>Štvrtá úroveň</a:t>
            </a:r>
          </a:p>
          <a:p>
            <a:pPr lvl="4" rtl="0"/>
            <a:r>
              <a:rPr lang="sk-SK"/>
              <a:t>Piata úroveň</a:t>
            </a:r>
            <a:endParaRPr lang="en-US" dirty="0"/>
          </a:p>
        </p:txBody>
      </p:sp>
      <p:sp>
        <p:nvSpPr>
          <p:cNvPr id="4" name="Zástupný obsah 3"/>
          <p:cNvSpPr>
            <a:spLocks noGrp="1"/>
          </p:cNvSpPr>
          <p:nvPr>
            <p:ph sz="half" idx="2"/>
          </p:nvPr>
        </p:nvSpPr>
        <p:spPr>
          <a:xfrm>
            <a:off x="6461760" y="2103120"/>
            <a:ext cx="4663440" cy="3749040"/>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sk-SK"/>
              <a:t>Kliknite sem a upravte štýly predlohy textu</a:t>
            </a:r>
          </a:p>
          <a:p>
            <a:pPr lvl="1" rtl="0"/>
            <a:r>
              <a:rPr lang="sk-SK"/>
              <a:t>Druhá úroveň</a:t>
            </a:r>
          </a:p>
          <a:p>
            <a:pPr lvl="2" rtl="0"/>
            <a:r>
              <a:rPr lang="sk-SK"/>
              <a:t>Tretia úroveň</a:t>
            </a:r>
          </a:p>
          <a:p>
            <a:pPr lvl="3" rtl="0"/>
            <a:r>
              <a:rPr lang="sk-SK"/>
              <a:t>Štvrtá úroveň</a:t>
            </a:r>
          </a:p>
          <a:p>
            <a:pPr lvl="4" rtl="0"/>
            <a:r>
              <a:rPr lang="sk-SK"/>
              <a:t>Piata úroveň</a:t>
            </a:r>
            <a:endParaRPr lang="en-US" dirty="0"/>
          </a:p>
        </p:txBody>
      </p:sp>
      <p:sp>
        <p:nvSpPr>
          <p:cNvPr id="5" name="Zástupný symbol dátumu 4"/>
          <p:cNvSpPr>
            <a:spLocks noGrp="1"/>
          </p:cNvSpPr>
          <p:nvPr>
            <p:ph type="dt" sz="half" idx="10"/>
          </p:nvPr>
        </p:nvSpPr>
        <p:spPr/>
        <p:txBody>
          <a:bodyPr rtlCol="0"/>
          <a:lstStyle/>
          <a:p>
            <a:pPr rtl="0"/>
            <a:fld id="{E6E6044A-984D-40B8-A3D1-190F54305EAD}" type="datetime1">
              <a:rPr lang="sk-SK" smtClean="0"/>
              <a:t>27. 5. 2024</a:t>
            </a:fld>
            <a:endParaRPr lang="en-US"/>
          </a:p>
        </p:txBody>
      </p:sp>
      <p:sp>
        <p:nvSpPr>
          <p:cNvPr id="6" name="Zástupný symbol päty 5"/>
          <p:cNvSpPr>
            <a:spLocks noGrp="1"/>
          </p:cNvSpPr>
          <p:nvPr>
            <p:ph type="ftr" sz="quarter" idx="11"/>
          </p:nvPr>
        </p:nvSpPr>
        <p:spPr/>
        <p:txBody>
          <a:bodyPr rtlCol="0"/>
          <a:lstStyle/>
          <a:p>
            <a:pPr rtl="0"/>
            <a:endParaRPr lang="en-US"/>
          </a:p>
        </p:txBody>
      </p:sp>
      <p:sp>
        <p:nvSpPr>
          <p:cNvPr id="7" name="Zástupné číslo snímky 6"/>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2744672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rtlCol="0"/>
          <a:lstStyle/>
          <a:p>
            <a:pPr rtl="0"/>
            <a:r>
              <a:rPr lang="sk-SK"/>
              <a:t>Kliknutím upravte štýl predlohy nadpisu</a:t>
            </a:r>
            <a:endParaRPr lang="en-US" dirty="0"/>
          </a:p>
        </p:txBody>
      </p:sp>
      <p:sp>
        <p:nvSpPr>
          <p:cNvPr id="3" name="Zástupný objekt textu 2"/>
          <p:cNvSpPr>
            <a:spLocks noGrp="1"/>
          </p:cNvSpPr>
          <p:nvPr>
            <p:ph type="body" idx="1"/>
          </p:nvPr>
        </p:nvSpPr>
        <p:spPr>
          <a:xfrm>
            <a:off x="1069848" y="2074334"/>
            <a:ext cx="4663440" cy="640080"/>
          </a:xfrm>
        </p:spPr>
        <p:txBody>
          <a:bodyPr rtlCol="0"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sk-SK"/>
              <a:t>Kliknite sem a upravte štýly predlohy textu</a:t>
            </a:r>
          </a:p>
        </p:txBody>
      </p:sp>
      <p:sp>
        <p:nvSpPr>
          <p:cNvPr id="4" name="Zástupný obsah 3"/>
          <p:cNvSpPr>
            <a:spLocks noGrp="1"/>
          </p:cNvSpPr>
          <p:nvPr>
            <p:ph sz="half" idx="2"/>
          </p:nvPr>
        </p:nvSpPr>
        <p:spPr>
          <a:xfrm>
            <a:off x="1069848" y="2792472"/>
            <a:ext cx="4663440" cy="3163825"/>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sk-SK"/>
              <a:t>Kliknite sem a upravte štýly predlohy textu</a:t>
            </a:r>
          </a:p>
          <a:p>
            <a:pPr lvl="1" rtl="0"/>
            <a:r>
              <a:rPr lang="sk-SK"/>
              <a:t>Druhá úroveň</a:t>
            </a:r>
          </a:p>
          <a:p>
            <a:pPr lvl="2" rtl="0"/>
            <a:r>
              <a:rPr lang="sk-SK"/>
              <a:t>Tretia úroveň</a:t>
            </a:r>
          </a:p>
          <a:p>
            <a:pPr lvl="3" rtl="0"/>
            <a:r>
              <a:rPr lang="sk-SK"/>
              <a:t>Štvrtá úroveň</a:t>
            </a:r>
          </a:p>
          <a:p>
            <a:pPr lvl="4" rtl="0"/>
            <a:r>
              <a:rPr lang="sk-SK"/>
              <a:t>Piata úroveň</a:t>
            </a:r>
            <a:endParaRPr lang="sk"/>
          </a:p>
        </p:txBody>
      </p:sp>
      <p:sp>
        <p:nvSpPr>
          <p:cNvPr id="5" name="Zástupný text 4"/>
          <p:cNvSpPr>
            <a:spLocks noGrp="1"/>
          </p:cNvSpPr>
          <p:nvPr>
            <p:ph type="body" sz="quarter" idx="3"/>
          </p:nvPr>
        </p:nvSpPr>
        <p:spPr>
          <a:xfrm>
            <a:off x="6458712" y="2074334"/>
            <a:ext cx="4663440" cy="640080"/>
          </a:xfrm>
        </p:spPr>
        <p:txBody>
          <a:bodyPr rtlCol="0"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sk-SK"/>
              <a:t>Kliknite sem a upravte štýly predlohy textu</a:t>
            </a:r>
          </a:p>
        </p:txBody>
      </p:sp>
      <p:sp>
        <p:nvSpPr>
          <p:cNvPr id="6" name="Zástupný objekt obsahu 5"/>
          <p:cNvSpPr>
            <a:spLocks noGrp="1"/>
          </p:cNvSpPr>
          <p:nvPr>
            <p:ph sz="quarter" idx="4"/>
          </p:nvPr>
        </p:nvSpPr>
        <p:spPr>
          <a:xfrm>
            <a:off x="6458712" y="2792471"/>
            <a:ext cx="4663440" cy="3164509"/>
          </a:xfrm>
        </p:spPr>
        <p:txBody>
          <a:bodyPr rtlCol="0"/>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sk-SK"/>
              <a:t>Kliknite sem a upravte štýly predlohy textu</a:t>
            </a:r>
          </a:p>
          <a:p>
            <a:pPr lvl="1" rtl="0"/>
            <a:r>
              <a:rPr lang="sk-SK"/>
              <a:t>Druhá úroveň</a:t>
            </a:r>
          </a:p>
          <a:p>
            <a:pPr lvl="2" rtl="0"/>
            <a:r>
              <a:rPr lang="sk-SK"/>
              <a:t>Tretia úroveň</a:t>
            </a:r>
          </a:p>
          <a:p>
            <a:pPr lvl="3" rtl="0"/>
            <a:r>
              <a:rPr lang="sk-SK"/>
              <a:t>Štvrtá úroveň</a:t>
            </a:r>
          </a:p>
          <a:p>
            <a:pPr lvl="4" rtl="0"/>
            <a:r>
              <a:rPr lang="sk-SK"/>
              <a:t>Piata úroveň</a:t>
            </a:r>
            <a:endParaRPr lang="sk"/>
          </a:p>
        </p:txBody>
      </p:sp>
      <p:sp>
        <p:nvSpPr>
          <p:cNvPr id="7" name="Zástupný symbol dátumu 6"/>
          <p:cNvSpPr>
            <a:spLocks noGrp="1"/>
          </p:cNvSpPr>
          <p:nvPr>
            <p:ph type="dt" sz="half" idx="10"/>
          </p:nvPr>
        </p:nvSpPr>
        <p:spPr/>
        <p:txBody>
          <a:bodyPr rtlCol="0"/>
          <a:lstStyle/>
          <a:p>
            <a:pPr rtl="0"/>
            <a:fld id="{EC4F2C44-F0D0-4DFD-9095-94D0296883AC}" type="datetime1">
              <a:rPr lang="sk-SK" smtClean="0"/>
              <a:t>27. 5. 2024</a:t>
            </a:fld>
            <a:endParaRPr lang="en-US"/>
          </a:p>
        </p:txBody>
      </p:sp>
      <p:sp>
        <p:nvSpPr>
          <p:cNvPr id="8" name="Zástupný symbol päty 7"/>
          <p:cNvSpPr>
            <a:spLocks noGrp="1"/>
          </p:cNvSpPr>
          <p:nvPr>
            <p:ph type="ftr" sz="quarter" idx="11"/>
          </p:nvPr>
        </p:nvSpPr>
        <p:spPr/>
        <p:txBody>
          <a:bodyPr rtlCol="0"/>
          <a:lstStyle/>
          <a:p>
            <a:pPr rtl="0"/>
            <a:endParaRPr lang="en-US"/>
          </a:p>
        </p:txBody>
      </p:sp>
      <p:sp>
        <p:nvSpPr>
          <p:cNvPr id="9" name="Zástupné číslo snímky 8"/>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2929960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Iba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rtlCol="0"/>
          <a:lstStyle/>
          <a:p>
            <a:pPr rtl="0"/>
            <a:r>
              <a:rPr lang="sk-SK"/>
              <a:t>Kliknutím upravte štýl predlohy nadpisu</a:t>
            </a:r>
            <a:endParaRPr lang="en-US" dirty="0"/>
          </a:p>
        </p:txBody>
      </p:sp>
      <p:sp>
        <p:nvSpPr>
          <p:cNvPr id="3" name="Zástupný symbol dátumu 2"/>
          <p:cNvSpPr>
            <a:spLocks noGrp="1"/>
          </p:cNvSpPr>
          <p:nvPr>
            <p:ph type="dt" sz="half" idx="10"/>
          </p:nvPr>
        </p:nvSpPr>
        <p:spPr/>
        <p:txBody>
          <a:bodyPr rtlCol="0"/>
          <a:lstStyle/>
          <a:p>
            <a:pPr rtl="0"/>
            <a:fld id="{6230F096-678E-4BFD-8C00-D5C223BB28EC}" type="datetime1">
              <a:rPr lang="sk-SK" smtClean="0"/>
              <a:t>27. 5. 2024</a:t>
            </a:fld>
            <a:endParaRPr lang="en-US"/>
          </a:p>
        </p:txBody>
      </p:sp>
      <p:sp>
        <p:nvSpPr>
          <p:cNvPr id="4" name="Zástupný symbol päty 3"/>
          <p:cNvSpPr>
            <a:spLocks noGrp="1"/>
          </p:cNvSpPr>
          <p:nvPr>
            <p:ph type="ftr" sz="quarter" idx="11"/>
          </p:nvPr>
        </p:nvSpPr>
        <p:spPr/>
        <p:txBody>
          <a:bodyPr rtlCol="0"/>
          <a:lstStyle/>
          <a:p>
            <a:pPr rtl="0"/>
            <a:endParaRPr lang="en-US"/>
          </a:p>
        </p:txBody>
      </p:sp>
      <p:sp>
        <p:nvSpPr>
          <p:cNvPr id="5" name="Zástupné číslo snímky 4"/>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26674131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e">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rtlCol="0"/>
          <a:lstStyle/>
          <a:p>
            <a:pPr rtl="0"/>
            <a:fld id="{6DD4D749-38E6-426E-84BA-05C1D78B59F3}" type="datetime1">
              <a:rPr lang="sk-SK" smtClean="0"/>
              <a:t>27. 5. 2024</a:t>
            </a:fld>
            <a:endParaRPr lang="en-US"/>
          </a:p>
        </p:txBody>
      </p:sp>
      <p:sp>
        <p:nvSpPr>
          <p:cNvPr id="3" name="Zástupný symbol päty 2"/>
          <p:cNvSpPr>
            <a:spLocks noGrp="1"/>
          </p:cNvSpPr>
          <p:nvPr>
            <p:ph type="ftr" sz="quarter" idx="11"/>
          </p:nvPr>
        </p:nvSpPr>
        <p:spPr/>
        <p:txBody>
          <a:bodyPr rtlCol="0"/>
          <a:lstStyle/>
          <a:p>
            <a:pPr rtl="0"/>
            <a:endParaRPr lang="en-US"/>
          </a:p>
        </p:txBody>
      </p:sp>
      <p:sp>
        <p:nvSpPr>
          <p:cNvPr id="4" name="Zástupné číslo snímky 3"/>
          <p:cNvSpPr>
            <a:spLocks noGrp="1"/>
          </p:cNvSpPr>
          <p:nvPr>
            <p:ph type="sldNum" sz="quarter" idx="12"/>
          </p:nvPr>
        </p:nvSpPr>
        <p:spPr/>
        <p:txBody>
          <a:bodyPr rtlCol="0"/>
          <a:lstStyle/>
          <a:p>
            <a:pPr rtl="0"/>
            <a:fld id="{34B7E4EF-A1BD-40F4-AB7B-04F084DD991D}" type="slidenum">
              <a:rPr lang="en-US" smtClean="0"/>
              <a:t>‹#›</a:t>
            </a:fld>
            <a:endParaRPr lang="en-US"/>
          </a:p>
        </p:txBody>
      </p:sp>
    </p:spTree>
    <p:extLst>
      <p:ext uri="{BB962C8B-B14F-4D97-AF65-F5344CB8AC3E}">
        <p14:creationId xmlns:p14="http://schemas.microsoft.com/office/powerpoint/2010/main" val="90724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popisom">
    <p:spTree>
      <p:nvGrpSpPr>
        <p:cNvPr id="1" name=""/>
        <p:cNvGrpSpPr/>
        <p:nvPr/>
      </p:nvGrpSpPr>
      <p:grpSpPr>
        <a:xfrm>
          <a:off x="0" y="0"/>
          <a:ext cx="0" cy="0"/>
          <a:chOff x="0" y="0"/>
          <a:chExt cx="0" cy="0"/>
        </a:xfrm>
      </p:grpSpPr>
      <p:sp>
        <p:nvSpPr>
          <p:cNvPr id="10" name="Obdĺžnik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bdĺžnik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Nadpis 1"/>
          <p:cNvSpPr>
            <a:spLocks noGrp="1"/>
          </p:cNvSpPr>
          <p:nvPr>
            <p:ph type="title"/>
          </p:nvPr>
        </p:nvSpPr>
        <p:spPr>
          <a:xfrm>
            <a:off x="8458200" y="607392"/>
            <a:ext cx="3161963" cy="1645920"/>
          </a:xfrm>
        </p:spPr>
        <p:txBody>
          <a:bodyPr rtlCol="0" anchor="b">
            <a:noAutofit/>
          </a:bodyPr>
          <a:lstStyle>
            <a:lvl1pPr algn="l" defTabSz="914400" rtl="0" eaLnBrk="1" latinLnBrk="0" hangingPunct="1">
              <a:lnSpc>
                <a:spcPct val="100000"/>
              </a:lnSpc>
              <a:spcBef>
                <a:spcPct val="0"/>
              </a:spcBef>
              <a:buNone/>
              <a:defRPr lang="en-US" sz="2800" b="0" kern="1200" cap="none" spc="0" baseline="0" dirty="0">
                <a:solidFill>
                  <a:schemeClr val="tx1"/>
                </a:solidFill>
                <a:effectLst/>
                <a:latin typeface="+mj-lt"/>
                <a:ea typeface="+mn-ea"/>
                <a:cs typeface="+mn-cs"/>
              </a:defRPr>
            </a:lvl1pPr>
          </a:lstStyle>
          <a:p>
            <a:pPr rtl="0"/>
            <a:r>
              <a:rPr lang="sk-SK"/>
              <a:t>Kliknutím upravte štýl predlohy nadpisu</a:t>
            </a:r>
            <a:endParaRPr lang="en-US" dirty="0"/>
          </a:p>
        </p:txBody>
      </p:sp>
      <p:sp>
        <p:nvSpPr>
          <p:cNvPr id="3" name="Zástupný obsah 2"/>
          <p:cNvSpPr>
            <a:spLocks noGrp="1"/>
          </p:cNvSpPr>
          <p:nvPr>
            <p:ph idx="1"/>
          </p:nvPr>
        </p:nvSpPr>
        <p:spPr>
          <a:xfrm>
            <a:off x="685800" y="609600"/>
            <a:ext cx="6858000" cy="5334000"/>
          </a:xfrm>
        </p:spPr>
        <p:txBody>
          <a:bodyPr rtlCol="0"/>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rtl="0"/>
            <a:r>
              <a:rPr lang="sk-SK"/>
              <a:t>Kliknite sem a upravte štýly predlohy textu</a:t>
            </a:r>
          </a:p>
          <a:p>
            <a:pPr lvl="1" rtl="0"/>
            <a:r>
              <a:rPr lang="sk-SK"/>
              <a:t>Druhá úroveň</a:t>
            </a:r>
          </a:p>
          <a:p>
            <a:pPr lvl="2" rtl="0"/>
            <a:r>
              <a:rPr lang="sk-SK"/>
              <a:t>Tretia úroveň</a:t>
            </a:r>
          </a:p>
          <a:p>
            <a:pPr lvl="3" rtl="0"/>
            <a:r>
              <a:rPr lang="sk-SK"/>
              <a:t>Štvrtá úroveň</a:t>
            </a:r>
          </a:p>
          <a:p>
            <a:pPr lvl="4" rtl="0"/>
            <a:r>
              <a:rPr lang="sk-SK"/>
              <a:t>Piata úroveň</a:t>
            </a:r>
            <a:endParaRPr lang="en-US" dirty="0"/>
          </a:p>
        </p:txBody>
      </p:sp>
      <p:sp>
        <p:nvSpPr>
          <p:cNvPr id="4" name="Zástupný text 3"/>
          <p:cNvSpPr>
            <a:spLocks noGrp="1"/>
          </p:cNvSpPr>
          <p:nvPr>
            <p:ph type="body" sz="half" idx="2"/>
          </p:nvPr>
        </p:nvSpPr>
        <p:spPr>
          <a:xfrm>
            <a:off x="8458200" y="2336800"/>
            <a:ext cx="3161963" cy="3606800"/>
          </a:xfrm>
        </p:spPr>
        <p:txBody>
          <a:bodyPr rtlCol="0">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sk-SK"/>
              <a:t>Kliknite sem a upravte štýly predlohy textu</a:t>
            </a:r>
          </a:p>
        </p:txBody>
      </p:sp>
      <p:sp>
        <p:nvSpPr>
          <p:cNvPr id="8" name="Zástupný symbol dátumu 7"/>
          <p:cNvSpPr>
            <a:spLocks noGrp="1"/>
          </p:cNvSpPr>
          <p:nvPr>
            <p:ph type="dt" sz="half" idx="10"/>
          </p:nvPr>
        </p:nvSpPr>
        <p:spPr>
          <a:xfrm>
            <a:off x="5588000" y="6035040"/>
            <a:ext cx="1955800" cy="365760"/>
          </a:xfrm>
        </p:spPr>
        <p:txBody>
          <a:bodyPr rtlCol="0"/>
          <a:lstStyle>
            <a:lvl1pPr>
              <a:defRPr>
                <a:solidFill>
                  <a:schemeClr val="tx1">
                    <a:lumMod val="85000"/>
                    <a:lumOff val="15000"/>
                  </a:schemeClr>
                </a:solidFill>
              </a:defRPr>
            </a:lvl1pPr>
          </a:lstStyle>
          <a:p>
            <a:pPr rtl="0"/>
            <a:fld id="{180CADC8-276C-448C-9E06-F1462CE7C681}" type="datetime1">
              <a:rPr lang="sk-SK" smtClean="0"/>
              <a:t>27. 5. 2024</a:t>
            </a:fld>
            <a:endParaRPr lang="en-US"/>
          </a:p>
        </p:txBody>
      </p:sp>
      <p:sp>
        <p:nvSpPr>
          <p:cNvPr id="9" name="Zástupný symbol päty 8"/>
          <p:cNvSpPr>
            <a:spLocks noGrp="1"/>
          </p:cNvSpPr>
          <p:nvPr>
            <p:ph type="ftr" sz="quarter" idx="11"/>
          </p:nvPr>
        </p:nvSpPr>
        <p:spPr>
          <a:xfrm>
            <a:off x="685801" y="6035040"/>
            <a:ext cx="4584700" cy="365760"/>
          </a:xfrm>
        </p:spPr>
        <p:txBody>
          <a:bodyPr rtlCol="0"/>
          <a:lstStyle>
            <a:lvl1pPr algn="l">
              <a:defRPr/>
            </a:lvl1pPr>
          </a:lstStyle>
          <a:p>
            <a:pPr rtl="0"/>
            <a:endParaRPr lang="en-US"/>
          </a:p>
        </p:txBody>
      </p:sp>
      <p:sp>
        <p:nvSpPr>
          <p:cNvPr id="11" name="Zástupný symbol čísla snímky 10"/>
          <p:cNvSpPr>
            <a:spLocks noGrp="1"/>
          </p:cNvSpPr>
          <p:nvPr>
            <p:ph type="sldNum" sz="quarter" idx="12"/>
          </p:nvPr>
        </p:nvSpPr>
        <p:spPr>
          <a:xfrm>
            <a:off x="10396728" y="6035040"/>
            <a:ext cx="1223435" cy="365760"/>
          </a:xfrm>
        </p:spPr>
        <p:txBody>
          <a:bodyPr rtlCol="0"/>
          <a:lstStyle>
            <a:lvl1pPr>
              <a:defRPr>
                <a:solidFill>
                  <a:schemeClr val="tx1">
                    <a:lumMod val="85000"/>
                    <a:lumOff val="15000"/>
                  </a:schemeClr>
                </a:solidFill>
              </a:defRPr>
            </a:lvl1pPr>
          </a:lstStyle>
          <a:p>
            <a:pPr rtl="0"/>
            <a:fld id="{34B7E4EF-A1BD-40F4-AB7B-04F084DD991D}" type="slidenum">
              <a:rPr lang="en-US" smtClean="0"/>
              <a:t>‹#›</a:t>
            </a:fld>
            <a:endParaRPr lang="en-US"/>
          </a:p>
        </p:txBody>
      </p:sp>
    </p:spTree>
    <p:extLst>
      <p:ext uri="{BB962C8B-B14F-4D97-AF65-F5344CB8AC3E}">
        <p14:creationId xmlns:p14="http://schemas.microsoft.com/office/powerpoint/2010/main" val="248860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spTree>
      <p:nvGrpSpPr>
        <p:cNvPr id="1" name=""/>
        <p:cNvGrpSpPr/>
        <p:nvPr/>
      </p:nvGrpSpPr>
      <p:grpSpPr>
        <a:xfrm>
          <a:off x="0" y="0"/>
          <a:ext cx="0" cy="0"/>
          <a:chOff x="0" y="0"/>
          <a:chExt cx="0" cy="0"/>
        </a:xfrm>
      </p:grpSpPr>
      <p:sp>
        <p:nvSpPr>
          <p:cNvPr id="11" name="Obdĺžnik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Zástupný obrázok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sk-SK"/>
              <a:t>Kliknutím na ikonu pridáte obrázok</a:t>
            </a:r>
            <a:endParaRPr lang="en-US" dirty="0"/>
          </a:p>
        </p:txBody>
      </p:sp>
      <p:sp>
        <p:nvSpPr>
          <p:cNvPr id="5" name="Zástupný symbol dátumu 4"/>
          <p:cNvSpPr>
            <a:spLocks noGrp="1"/>
          </p:cNvSpPr>
          <p:nvPr>
            <p:ph type="dt" sz="half" idx="10"/>
          </p:nvPr>
        </p:nvSpPr>
        <p:spPr>
          <a:xfrm>
            <a:off x="5662337" y="6035040"/>
            <a:ext cx="2071963" cy="365760"/>
          </a:xfrm>
        </p:spPr>
        <p:txBody>
          <a:bodyPr rtlCol="0"/>
          <a:lstStyle>
            <a:lvl1pPr>
              <a:defRPr b="1">
                <a:solidFill>
                  <a:srgbClr val="FFFFFF"/>
                </a:solidFill>
                <a:effectLst>
                  <a:outerShdw blurRad="19050" dist="6350" dir="2700000" algn="tl" rotWithShape="0">
                    <a:prstClr val="black">
                      <a:alpha val="40000"/>
                    </a:prstClr>
                  </a:outerShdw>
                </a:effectLst>
              </a:defRPr>
            </a:lvl1pPr>
          </a:lstStyle>
          <a:p>
            <a:pPr rtl="0"/>
            <a:fld id="{C4E9C7E8-A504-45DF-BC0E-D6C9606BEED9}" type="datetime1">
              <a:rPr lang="sk-SK" smtClean="0"/>
              <a:t>27. 5. 2024</a:t>
            </a:fld>
            <a:endParaRPr lang="en-US" dirty="0"/>
          </a:p>
        </p:txBody>
      </p:sp>
      <p:sp>
        <p:nvSpPr>
          <p:cNvPr id="6" name="Zástupný symbol päty 5"/>
          <p:cNvSpPr>
            <a:spLocks noGrp="1"/>
          </p:cNvSpPr>
          <p:nvPr>
            <p:ph type="ftr" sz="quarter" idx="11"/>
          </p:nvPr>
        </p:nvSpPr>
        <p:spPr>
          <a:xfrm>
            <a:off x="612648" y="6035040"/>
            <a:ext cx="4588002" cy="365760"/>
          </a:xfrm>
        </p:spPr>
        <p:txBody>
          <a:bodyPr rtlCol="0"/>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rtl="0"/>
            <a:endParaRPr lang="en-US" dirty="0"/>
          </a:p>
        </p:txBody>
      </p:sp>
      <p:sp>
        <p:nvSpPr>
          <p:cNvPr id="7" name="Zástupný symbol čísla snímky 6"/>
          <p:cNvSpPr>
            <a:spLocks noGrp="1"/>
          </p:cNvSpPr>
          <p:nvPr>
            <p:ph type="sldNum" sz="quarter" idx="12"/>
          </p:nvPr>
        </p:nvSpPr>
        <p:spPr>
          <a:xfrm>
            <a:off x="10396728" y="6035040"/>
            <a:ext cx="1225296" cy="365760"/>
          </a:xfrm>
        </p:spPr>
        <p:txBody>
          <a:bodyPr rtlCol="0"/>
          <a:lstStyle/>
          <a:p>
            <a:pPr rtl="0"/>
            <a:fld id="{34B7E4EF-A1BD-40F4-AB7B-04F084DD991D}" type="slidenum">
              <a:rPr lang="en-US" smtClean="0"/>
              <a:t>‹#›</a:t>
            </a:fld>
            <a:endParaRPr lang="en-US"/>
          </a:p>
        </p:txBody>
      </p:sp>
      <p:sp>
        <p:nvSpPr>
          <p:cNvPr id="12" name="Obdĺžnik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Nadpis 1"/>
          <p:cNvSpPr>
            <a:spLocks noGrp="1"/>
          </p:cNvSpPr>
          <p:nvPr>
            <p:ph type="title"/>
          </p:nvPr>
        </p:nvSpPr>
        <p:spPr>
          <a:xfrm>
            <a:off x="8477250" y="603504"/>
            <a:ext cx="3144774" cy="1645920"/>
          </a:xfrm>
        </p:spPr>
        <p:txBody>
          <a:bodyPr rtlCol="0" anchor="b">
            <a:noAutofit/>
          </a:bodyPr>
          <a:lstStyle>
            <a:lvl1pPr algn="l">
              <a:lnSpc>
                <a:spcPct val="100000"/>
              </a:lnSpc>
              <a:defRPr sz="2800" b="0">
                <a:solidFill>
                  <a:schemeClr val="tx1"/>
                </a:solidFill>
                <a:latin typeface="+mj-lt"/>
              </a:defRPr>
            </a:lvl1pPr>
          </a:lstStyle>
          <a:p>
            <a:pPr rtl="0"/>
            <a:r>
              <a:rPr lang="sk-SK"/>
              <a:t>Kliknutím upravte štýl predlohy nadpisu</a:t>
            </a:r>
            <a:endParaRPr lang="en-US" dirty="0"/>
          </a:p>
        </p:txBody>
      </p:sp>
      <p:sp>
        <p:nvSpPr>
          <p:cNvPr id="4" name="Zástupný text 3"/>
          <p:cNvSpPr>
            <a:spLocks noGrp="1"/>
          </p:cNvSpPr>
          <p:nvPr>
            <p:ph type="body" sz="half" idx="2"/>
          </p:nvPr>
        </p:nvSpPr>
        <p:spPr>
          <a:xfrm>
            <a:off x="8477250" y="2386584"/>
            <a:ext cx="3144774" cy="3511296"/>
          </a:xfrm>
        </p:spPr>
        <p:txBody>
          <a:bodyPr rtlCol="0">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sk-SK"/>
              <a:t>Kliknite sem a upravte štýly predlohy textu</a:t>
            </a:r>
          </a:p>
        </p:txBody>
      </p:sp>
    </p:spTree>
    <p:extLst>
      <p:ext uri="{BB962C8B-B14F-4D97-AF65-F5344CB8AC3E}">
        <p14:creationId xmlns:p14="http://schemas.microsoft.com/office/powerpoint/2010/main" val="2678223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Obdĺžnik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7" name="Obdĺžnik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Obdĺžnik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Zástupný objekt nadpisu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pPr rtl="0"/>
            <a:r>
              <a:rPr lang="sk"/>
              <a:t>Kliknite sem a upravte štýl predlohy nadpisov</a:t>
            </a:r>
            <a:endParaRPr lang="en-US" dirty="0"/>
          </a:p>
        </p:txBody>
      </p:sp>
      <p:sp>
        <p:nvSpPr>
          <p:cNvPr id="3" name="Zástupný text 2"/>
          <p:cNvSpPr>
            <a:spLocks noGrp="1"/>
          </p:cNvSpPr>
          <p:nvPr>
            <p:ph type="body" idx="1"/>
          </p:nvPr>
        </p:nvSpPr>
        <p:spPr>
          <a:xfrm>
            <a:off x="1066800" y="2103120"/>
            <a:ext cx="10058400" cy="3849624"/>
          </a:xfrm>
          <a:prstGeom prst="rect">
            <a:avLst/>
          </a:prstGeom>
        </p:spPr>
        <p:txBody>
          <a:bodyPr vert="horz" lIns="91440" tIns="45720" rIns="91440" bIns="45720" rtlCol="0">
            <a:normAutofit/>
          </a:bodyPr>
          <a:lstStyle/>
          <a:p>
            <a:pPr lvl="0" rtl="0"/>
            <a:r>
              <a:rPr lang="sk"/>
              <a:t>Kliknutím upravíte štýly predlohy textu</a:t>
            </a:r>
          </a:p>
          <a:p>
            <a:pPr lvl="1" rtl="0"/>
            <a:r>
              <a:rPr lang="sk"/>
              <a:t>Druhá úroveň</a:t>
            </a:r>
          </a:p>
          <a:p>
            <a:pPr lvl="2" rtl="0"/>
            <a:r>
              <a:rPr lang="sk"/>
              <a:t>Tretia úroveň</a:t>
            </a:r>
          </a:p>
          <a:p>
            <a:pPr lvl="3" rtl="0"/>
            <a:r>
              <a:rPr lang="sk"/>
              <a:t>Štvrtá úroveň</a:t>
            </a:r>
          </a:p>
          <a:p>
            <a:pPr lvl="4" rtl="0"/>
            <a:r>
              <a:rPr lang="sk"/>
              <a:t>Piata úroveň</a:t>
            </a:r>
            <a:endParaRPr lang="en-US" dirty="0"/>
          </a:p>
        </p:txBody>
      </p:sp>
      <p:sp>
        <p:nvSpPr>
          <p:cNvPr id="4" name="Zástupný symbol dátumu 3"/>
          <p:cNvSpPr>
            <a:spLocks noGrp="1"/>
          </p:cNvSpPr>
          <p:nvPr>
            <p:ph type="dt" sz="half" idx="2"/>
          </p:nvPr>
        </p:nvSpPr>
        <p:spPr>
          <a:xfrm>
            <a:off x="7256794" y="6035040"/>
            <a:ext cx="2893045"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pPr rtl="0"/>
            <a:fld id="{6C0C5D25-A27A-47E8-8091-D5F7445E3FCD}" type="datetime1">
              <a:rPr lang="sk-SK" smtClean="0"/>
              <a:t>27. 5. 2024</a:t>
            </a:fld>
            <a:endParaRPr lang="en-US" dirty="0"/>
          </a:p>
        </p:txBody>
      </p:sp>
      <p:sp>
        <p:nvSpPr>
          <p:cNvPr id="5" name="Zástupná päta 4"/>
          <p:cNvSpPr>
            <a:spLocks noGrp="1"/>
          </p:cNvSpPr>
          <p:nvPr>
            <p:ph type="ftr" sz="quarter" idx="3"/>
          </p:nvPr>
        </p:nvSpPr>
        <p:spPr>
          <a:xfrm>
            <a:off x="1066800" y="6035040"/>
            <a:ext cx="5816600" cy="365760"/>
          </a:xfrm>
          <a:prstGeom prst="rect">
            <a:avLst/>
          </a:prstGeom>
        </p:spPr>
        <p:txBody>
          <a:bodyPr vert="horz" lIns="91440" tIns="45720" rIns="91440" bIns="45720" rtlCol="0" anchor="b"/>
          <a:lstStyle>
            <a:lvl1pPr algn="l">
              <a:defRPr sz="800">
                <a:solidFill>
                  <a:schemeClr val="tx1">
                    <a:lumMod val="85000"/>
                    <a:lumOff val="15000"/>
                  </a:schemeClr>
                </a:solidFill>
              </a:defRPr>
            </a:lvl1pPr>
          </a:lstStyle>
          <a:p>
            <a:pPr rtl="0"/>
            <a:endParaRPr lang="en-US" dirty="0"/>
          </a:p>
        </p:txBody>
      </p:sp>
      <p:sp>
        <p:nvSpPr>
          <p:cNvPr id="6" name="Zástupný symbol čísla snímky 5"/>
          <p:cNvSpPr>
            <a:spLocks noGrp="1"/>
          </p:cNvSpPr>
          <p:nvPr>
            <p:ph type="sldNum" sz="quarter" idx="4"/>
          </p:nvPr>
        </p:nvSpPr>
        <p:spPr>
          <a:xfrm>
            <a:off x="10287000" y="6035040"/>
            <a:ext cx="838200" cy="365760"/>
          </a:xfrm>
          <a:prstGeom prst="rect">
            <a:avLst/>
          </a:prstGeom>
        </p:spPr>
        <p:txBody>
          <a:bodyPr vert="horz" lIns="91440" tIns="45720" rIns="91440" bIns="45720" rtlCol="0" anchor="b"/>
          <a:lstStyle>
            <a:lvl1pPr algn="r">
              <a:defRPr sz="800">
                <a:solidFill>
                  <a:schemeClr val="tx1">
                    <a:lumMod val="75000"/>
                    <a:lumOff val="25000"/>
                  </a:schemeClr>
                </a:solidFill>
              </a:defRPr>
            </a:lvl1pPr>
          </a:lstStyle>
          <a:p>
            <a:pPr rtl="0"/>
            <a:fld id="{34B7E4EF-A1BD-40F4-AB7B-04F084DD991D}" type="slidenum">
              <a:rPr lang="en-US" smtClean="0"/>
              <a:t>‹#›</a:t>
            </a:fld>
            <a:endParaRPr lang="en-US"/>
          </a:p>
        </p:txBody>
      </p:sp>
    </p:spTree>
    <p:extLst>
      <p:ext uri="{BB962C8B-B14F-4D97-AF65-F5344CB8AC3E}">
        <p14:creationId xmlns:p14="http://schemas.microsoft.com/office/powerpoint/2010/main" val="381157763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65" r:id="rId5"/>
    <p:sldLayoutId id="2147483671" r:id="rId6"/>
    <p:sldLayoutId id="2147483672" r:id="rId7"/>
    <p:sldLayoutId id="2147483662" r:id="rId8"/>
    <p:sldLayoutId id="2147483663" r:id="rId9"/>
    <p:sldLayoutId id="2147483664" r:id="rId10"/>
    <p:sldLayoutId id="2147483666" r:id="rId11"/>
  </p:sldLayoutIdLst>
  <p:hf sldNum="0" hdr="0" ftr="0"/>
  <p:txStyles>
    <p:titleStyle>
      <a:lvl1pPr algn="l" defTabSz="914400" rtl="0" eaLnBrk="1" latinLnBrk="0" hangingPunct="1">
        <a:lnSpc>
          <a:spcPct val="90000"/>
        </a:lnSpc>
        <a:spcBef>
          <a:spcPct val="0"/>
        </a:spcBef>
        <a:buNone/>
        <a:defRPr lang="en-US" sz="4000" i="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3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2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Obrázok 4" descr="Obrázok s látkou, stolom, červená, zakrytý&#10;&#10;Automaticky generovaný popis">
            <a:extLst>
              <a:ext uri="{FF2B5EF4-FFF2-40B4-BE49-F238E27FC236}">
                <a16:creationId xmlns:a16="http://schemas.microsoft.com/office/drawing/2014/main" id="{6D3BA21E-E6C8-4E14-8E53-C5DF567E9D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0" y="10"/>
            <a:ext cx="12191979" cy="6857990"/>
          </a:xfrm>
          <a:prstGeom prst="rect">
            <a:avLst/>
          </a:prstGeom>
        </p:spPr>
      </p:pic>
      <p:sp>
        <p:nvSpPr>
          <p:cNvPr id="64" name="Obdĺžnik 59">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7329"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65" name="Obdĺžnik 61">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3272" y="1975104"/>
            <a:ext cx="5120640" cy="2907792"/>
          </a:xfrm>
          <a:prstGeom prst="rect">
            <a:avLst/>
          </a:prstGeom>
          <a:noFill/>
          <a:ln w="6350" cap="sq" cmpd="sng" algn="ctr">
            <a:solidFill>
              <a:schemeClr val="tx1"/>
            </a:solidFill>
            <a:prstDash val="solid"/>
            <a:miter lim="800000"/>
          </a:ln>
          <a:effectLst>
            <a:softEdge rad="0"/>
          </a:effectLst>
        </p:spPr>
      </p:sp>
      <p:sp>
        <p:nvSpPr>
          <p:cNvPr id="2" name="Nadpis 1">
            <a:extLst>
              <a:ext uri="{FF2B5EF4-FFF2-40B4-BE49-F238E27FC236}">
                <a16:creationId xmlns:a16="http://schemas.microsoft.com/office/drawing/2014/main" id="{18C3B467-088C-4F3D-A9A7-105C4E1E20CD}"/>
              </a:ext>
            </a:extLst>
          </p:cNvPr>
          <p:cNvSpPr>
            <a:spLocks noGrp="1"/>
          </p:cNvSpPr>
          <p:nvPr>
            <p:ph type="ctrTitle"/>
          </p:nvPr>
        </p:nvSpPr>
        <p:spPr>
          <a:xfrm>
            <a:off x="1276055" y="2350017"/>
            <a:ext cx="4775075" cy="1630906"/>
          </a:xfrm>
        </p:spPr>
        <p:txBody>
          <a:bodyPr rtlCol="0">
            <a:normAutofit/>
          </a:bodyPr>
          <a:lstStyle/>
          <a:p>
            <a:pPr rtl="0"/>
            <a:r>
              <a:rPr lang="sk" sz="4400" b="1" dirty="0">
                <a:solidFill>
                  <a:schemeClr val="tx1"/>
                </a:solidFill>
                <a:latin typeface="Times New Roman" panose="02020603050405020304" pitchFamily="18" charset="0"/>
                <a:cs typeface="Times New Roman" panose="02020603050405020304" pitchFamily="18" charset="0"/>
              </a:rPr>
              <a:t>školská dochádzkA</a:t>
            </a:r>
          </a:p>
        </p:txBody>
      </p:sp>
      <p:sp>
        <p:nvSpPr>
          <p:cNvPr id="3" name="Podnadpis 2">
            <a:extLst>
              <a:ext uri="{FF2B5EF4-FFF2-40B4-BE49-F238E27FC236}">
                <a16:creationId xmlns:a16="http://schemas.microsoft.com/office/drawing/2014/main" id="{C8722DDC-8EEE-4A06-8DFE-B44871EAA2CF}"/>
              </a:ext>
            </a:extLst>
          </p:cNvPr>
          <p:cNvSpPr>
            <a:spLocks noGrp="1"/>
          </p:cNvSpPr>
          <p:nvPr>
            <p:ph type="subTitle" idx="1"/>
          </p:nvPr>
        </p:nvSpPr>
        <p:spPr>
          <a:xfrm>
            <a:off x="1276055" y="3990546"/>
            <a:ext cx="4775075" cy="559656"/>
          </a:xfrm>
        </p:spPr>
        <p:txBody>
          <a:bodyPr rtlCol="0">
            <a:noAutofit/>
          </a:bodyPr>
          <a:lstStyle/>
          <a:p>
            <a:pPr rtl="0"/>
            <a:r>
              <a:rPr lang="sk" sz="1400" b="1" dirty="0">
                <a:solidFill>
                  <a:schemeClr val="tx1"/>
                </a:solidFill>
                <a:latin typeface="Times New Roman" panose="02020603050405020304" pitchFamily="18" charset="0"/>
                <a:cs typeface="Times New Roman" panose="02020603050405020304" pitchFamily="18" charset="0"/>
              </a:rPr>
              <a:t>PaedDr. Andrea Bacúšan PhD.</a:t>
            </a:r>
          </a:p>
          <a:p>
            <a:pPr rtl="0"/>
            <a:r>
              <a:rPr lang="sk" sz="1400" b="1" dirty="0">
                <a:solidFill>
                  <a:schemeClr val="tx1"/>
                </a:solidFill>
                <a:latin typeface="Times New Roman" panose="02020603050405020304" pitchFamily="18" charset="0"/>
                <a:cs typeface="Times New Roman" panose="02020603050405020304" pitchFamily="18" charset="0"/>
              </a:rPr>
              <a:t>Pedagogická fakuta univerzity Komenského v BA</a:t>
            </a:r>
          </a:p>
          <a:p>
            <a:pPr rtl="0"/>
            <a:r>
              <a:rPr lang="sk" sz="1400" b="1" dirty="0">
                <a:solidFill>
                  <a:schemeClr val="tx1"/>
                </a:solidFill>
                <a:latin typeface="Times New Roman" panose="02020603050405020304" pitchFamily="18" charset="0"/>
                <a:cs typeface="Times New Roman" panose="02020603050405020304" pitchFamily="18" charset="0"/>
              </a:rPr>
              <a:t>Spoločný školský úrad Handlová</a:t>
            </a:r>
          </a:p>
        </p:txBody>
      </p:sp>
    </p:spTree>
    <p:extLst>
      <p:ext uri="{BB962C8B-B14F-4D97-AF65-F5344CB8AC3E}">
        <p14:creationId xmlns:p14="http://schemas.microsoft.com/office/powerpoint/2010/main" val="173669318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Obrázok 3" descr="Obrázok s látkou, stolom, červená, zakrytý&#10;&#10;Automaticky generovaný popis">
            <a:extLst>
              <a:ext uri="{FF2B5EF4-FFF2-40B4-BE49-F238E27FC236}">
                <a16:creationId xmlns:a16="http://schemas.microsoft.com/office/drawing/2014/main" id="{5C002EE5-E4FF-463C-8DAA-9AC0B6D407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1" y="0"/>
            <a:ext cx="12191979" cy="6857990"/>
          </a:xfrm>
          <a:prstGeom prst="rect">
            <a:avLst/>
          </a:prstGeom>
        </p:spPr>
      </p:pic>
      <p:sp>
        <p:nvSpPr>
          <p:cNvPr id="29" name="Obdĺžnik 22">
            <a:extLst>
              <a:ext uri="{FF2B5EF4-FFF2-40B4-BE49-F238E27FC236}">
                <a16:creationId xmlns:a16="http://schemas.microsoft.com/office/drawing/2014/main" id="{F5380E9A-163E-4576-BCDD-0A450B7E9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9943" y="237744"/>
            <a:ext cx="7652977" cy="6382512"/>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Obdĺžnik 24">
            <a:extLst>
              <a:ext uri="{FF2B5EF4-FFF2-40B4-BE49-F238E27FC236}">
                <a16:creationId xmlns:a16="http://schemas.microsoft.com/office/drawing/2014/main" id="{88DDEF77-9746-4D83-91F9-442A2487E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7103" y="374904"/>
            <a:ext cx="7340156"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Nadpis 1">
            <a:extLst>
              <a:ext uri="{FF2B5EF4-FFF2-40B4-BE49-F238E27FC236}">
                <a16:creationId xmlns:a16="http://schemas.microsoft.com/office/drawing/2014/main" id="{92C9295F-E638-4F61-AFE2-CF3E40556031}"/>
              </a:ext>
            </a:extLst>
          </p:cNvPr>
          <p:cNvSpPr>
            <a:spLocks noGrp="1"/>
          </p:cNvSpPr>
          <p:nvPr>
            <p:ph type="title"/>
          </p:nvPr>
        </p:nvSpPr>
        <p:spPr>
          <a:xfrm>
            <a:off x="4740751" y="642594"/>
            <a:ext cx="6718433" cy="749978"/>
          </a:xfrm>
        </p:spPr>
        <p:txBody>
          <a:bodyPr rtlCol="0">
            <a:normAutofit fontScale="90000"/>
          </a:bodyPr>
          <a:lstStyle/>
          <a:p>
            <a:pPr rtl="0"/>
            <a:r>
              <a:rPr lang="sk-SK" altLang="sk-SK" b="1" dirty="0">
                <a:latin typeface="Times New Roman" panose="02020603050405020304" pitchFamily="18" charset="0"/>
                <a:cs typeface="Times New Roman" panose="02020603050405020304" pitchFamily="18" charset="0"/>
              </a:rPr>
              <a:t>Trestnoprávna ochrana učiteľa</a:t>
            </a:r>
            <a:br>
              <a:rPr lang="sk-SK" b="1" dirty="0">
                <a:solidFill>
                  <a:schemeClr val="tx1">
                    <a:lumMod val="75000"/>
                    <a:lumOff val="25000"/>
                  </a:schemeClr>
                </a:solidFill>
                <a:latin typeface="Times New Roman" panose="02020603050405020304" pitchFamily="18" charset="0"/>
                <a:cs typeface="Times New Roman" panose="02020603050405020304" pitchFamily="18" charset="0"/>
              </a:rPr>
            </a:br>
            <a:endParaRPr lang="en-US"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3" name="BlokTextu 2">
            <a:extLst>
              <a:ext uri="{FF2B5EF4-FFF2-40B4-BE49-F238E27FC236}">
                <a16:creationId xmlns:a16="http://schemas.microsoft.com/office/drawing/2014/main" id="{F9D3D4CD-1967-70C6-0088-8F254D07B794}"/>
              </a:ext>
            </a:extLst>
          </p:cNvPr>
          <p:cNvSpPr txBox="1"/>
          <p:nvPr/>
        </p:nvSpPr>
        <p:spPr>
          <a:xfrm>
            <a:off x="4977608" y="1392573"/>
            <a:ext cx="6481576" cy="954107"/>
          </a:xfrm>
          <a:prstGeom prst="rect">
            <a:avLst/>
          </a:prstGeom>
          <a:noFill/>
        </p:spPr>
        <p:txBody>
          <a:bodyPr wrap="square" rtlCol="0">
            <a:spAutoFit/>
          </a:bodyPr>
          <a:lstStyle/>
          <a:p>
            <a:endParaRPr lang="sk-SK" b="1" dirty="0">
              <a:solidFill>
                <a:schemeClr val="accent1"/>
              </a:solidFill>
              <a:latin typeface="Times New Roman" panose="02020603050405020304" pitchFamily="18" charset="0"/>
              <a:cs typeface="Times New Roman" panose="02020603050405020304" pitchFamily="18" charset="0"/>
            </a:endParaRPr>
          </a:p>
          <a:p>
            <a:endParaRPr lang="sk-SK" dirty="0">
              <a:latin typeface="Times New Roman" panose="02020603050405020304" pitchFamily="18" charset="0"/>
              <a:cs typeface="Times New Roman" panose="02020603050405020304" pitchFamily="18" charset="0"/>
            </a:endParaRPr>
          </a:p>
          <a:p>
            <a:endParaRPr lang="sk-SK" sz="2000" dirty="0">
              <a:latin typeface="Times New Roman" panose="02020603050405020304" pitchFamily="18" charset="0"/>
              <a:cs typeface="Times New Roman" panose="02020603050405020304" pitchFamily="18" charset="0"/>
            </a:endParaRPr>
          </a:p>
        </p:txBody>
      </p:sp>
      <p:sp>
        <p:nvSpPr>
          <p:cNvPr id="5" name="BlokTextu 4">
            <a:extLst>
              <a:ext uri="{FF2B5EF4-FFF2-40B4-BE49-F238E27FC236}">
                <a16:creationId xmlns:a16="http://schemas.microsoft.com/office/drawing/2014/main" id="{1B755D8C-57D8-02C5-8C7B-566D9984F689}"/>
              </a:ext>
            </a:extLst>
          </p:cNvPr>
          <p:cNvSpPr txBox="1"/>
          <p:nvPr/>
        </p:nvSpPr>
        <p:spPr>
          <a:xfrm>
            <a:off x="4874004" y="1677798"/>
            <a:ext cx="6718433" cy="1200329"/>
          </a:xfrm>
          <a:prstGeom prst="rect">
            <a:avLst/>
          </a:prstGeom>
          <a:noFill/>
        </p:spPr>
        <p:txBody>
          <a:bodyPr wrap="square" rtlCol="0">
            <a:spAutoFit/>
          </a:bodyPr>
          <a:lstStyle/>
          <a:p>
            <a:pPr algn="just"/>
            <a:r>
              <a:rPr lang="sk-SK" dirty="0">
                <a:latin typeface="Times New Roman" panose="02020603050405020304" pitchFamily="18" charset="0"/>
                <a:cs typeface="Times New Roman" panose="02020603050405020304" pitchFamily="18" charset="0"/>
              </a:rPr>
              <a:t> </a:t>
            </a:r>
          </a:p>
          <a:p>
            <a:pPr algn="just"/>
            <a:endParaRPr lang="sk-SK" dirty="0">
              <a:latin typeface="Times New Roman" panose="02020603050405020304" pitchFamily="18" charset="0"/>
              <a:cs typeface="Times New Roman" panose="02020603050405020304" pitchFamily="18" charset="0"/>
            </a:endParaRPr>
          </a:p>
          <a:p>
            <a:endParaRPr lang="sk-SK" dirty="0">
              <a:latin typeface="Times New Roman" panose="02020603050405020304" pitchFamily="18" charset="0"/>
              <a:cs typeface="Times New Roman" panose="02020603050405020304" pitchFamily="18" charset="0"/>
            </a:endParaRPr>
          </a:p>
          <a:p>
            <a:endParaRPr lang="sk-SK" sz="1800" b="0" i="0" u="none" strike="noStrike" baseline="0" dirty="0">
              <a:solidFill>
                <a:srgbClr val="000000"/>
              </a:solidFill>
              <a:latin typeface="Times New Roman" panose="02020603050405020304" pitchFamily="18" charset="0"/>
            </a:endParaRPr>
          </a:p>
        </p:txBody>
      </p:sp>
      <p:sp>
        <p:nvSpPr>
          <p:cNvPr id="6" name="BlokTextu 5">
            <a:extLst>
              <a:ext uri="{FF2B5EF4-FFF2-40B4-BE49-F238E27FC236}">
                <a16:creationId xmlns:a16="http://schemas.microsoft.com/office/drawing/2014/main" id="{165C5E54-DD61-F495-0D79-EEE200427D59}"/>
              </a:ext>
            </a:extLst>
          </p:cNvPr>
          <p:cNvSpPr txBox="1"/>
          <p:nvPr/>
        </p:nvSpPr>
        <p:spPr>
          <a:xfrm>
            <a:off x="4874004" y="1560352"/>
            <a:ext cx="6585180" cy="646331"/>
          </a:xfrm>
          <a:prstGeom prst="rect">
            <a:avLst/>
          </a:prstGeom>
          <a:noFill/>
        </p:spPr>
        <p:txBody>
          <a:bodyPr wrap="square" rtlCol="0">
            <a:spAutoFit/>
          </a:bodyPr>
          <a:lstStyle/>
          <a:p>
            <a:endParaRPr lang="sk-SK" sz="1800" b="0" i="0" u="none" strike="noStrike" baseline="0" dirty="0">
              <a:solidFill>
                <a:srgbClr val="000000"/>
              </a:solidFill>
              <a:latin typeface="Times New Roman" panose="02020603050405020304" pitchFamily="18" charset="0"/>
            </a:endParaRPr>
          </a:p>
          <a:p>
            <a:endParaRPr lang="sk-SK" sz="1800" b="0" i="0" u="none" strike="noStrike" baseline="0" dirty="0">
              <a:solidFill>
                <a:srgbClr val="000000"/>
              </a:solidFill>
              <a:latin typeface="Times New Roman" panose="02020603050405020304" pitchFamily="18" charset="0"/>
            </a:endParaRPr>
          </a:p>
        </p:txBody>
      </p:sp>
      <p:sp>
        <p:nvSpPr>
          <p:cNvPr id="8" name="BlokTextu 7">
            <a:extLst>
              <a:ext uri="{FF2B5EF4-FFF2-40B4-BE49-F238E27FC236}">
                <a16:creationId xmlns:a16="http://schemas.microsoft.com/office/drawing/2014/main" id="{16D3D021-ED36-FE79-2ABC-972BED1C9FB0}"/>
              </a:ext>
            </a:extLst>
          </p:cNvPr>
          <p:cNvSpPr txBox="1"/>
          <p:nvPr/>
        </p:nvSpPr>
        <p:spPr>
          <a:xfrm>
            <a:off x="4977608" y="1560352"/>
            <a:ext cx="6364308" cy="3970318"/>
          </a:xfrm>
          <a:prstGeom prst="rect">
            <a:avLst/>
          </a:prstGeom>
          <a:noFill/>
        </p:spPr>
        <p:txBody>
          <a:bodyPr wrap="square" rtlCol="0">
            <a:spAutoFit/>
          </a:bodyPr>
          <a:lstStyle/>
          <a:p>
            <a:pPr>
              <a:lnSpc>
                <a:spcPct val="90000"/>
              </a:lnSpc>
            </a:pPr>
            <a:r>
              <a:rPr lang="sk-SK" altLang="sk-SK" sz="2000" dirty="0">
                <a:latin typeface="Times New Roman" panose="02020603050405020304" pitchFamily="18" charset="0"/>
                <a:cs typeface="Times New Roman" panose="02020603050405020304" pitchFamily="18" charset="0"/>
              </a:rPr>
              <a:t>Nedošlo k začleneniu učiteľa medzi verejných činiteľov</a:t>
            </a:r>
          </a:p>
          <a:p>
            <a:pPr>
              <a:lnSpc>
                <a:spcPct val="90000"/>
              </a:lnSpc>
            </a:pPr>
            <a:endParaRPr lang="sk-SK" altLang="sk-SK" sz="2000" dirty="0">
              <a:latin typeface="Times New Roman" panose="02020603050405020304" pitchFamily="18" charset="0"/>
              <a:cs typeface="Times New Roman" panose="02020603050405020304" pitchFamily="18" charset="0"/>
            </a:endParaRPr>
          </a:p>
          <a:p>
            <a:pPr>
              <a:lnSpc>
                <a:spcPct val="90000"/>
              </a:lnSpc>
            </a:pPr>
            <a:r>
              <a:rPr lang="sk-SK" altLang="sk-SK" sz="2000" dirty="0">
                <a:latin typeface="Times New Roman" panose="02020603050405020304" pitchFamily="18" charset="0"/>
                <a:cs typeface="Times New Roman" panose="02020603050405020304" pitchFamily="18" charset="0"/>
              </a:rPr>
              <a:t>Učiteľ- chránená osoba podľa § 139 ods. 1 písm. h) Trestného zákona – zvýšené trestné sadzby</a:t>
            </a:r>
          </a:p>
          <a:p>
            <a:pPr>
              <a:lnSpc>
                <a:spcPct val="90000"/>
              </a:lnSpc>
            </a:pPr>
            <a:endParaRPr lang="sk-SK" altLang="sk-SK" sz="2000" dirty="0">
              <a:latin typeface="Times New Roman" panose="02020603050405020304" pitchFamily="18" charset="0"/>
              <a:cs typeface="Times New Roman" panose="02020603050405020304" pitchFamily="18" charset="0"/>
            </a:endParaRPr>
          </a:p>
          <a:p>
            <a:pPr>
              <a:lnSpc>
                <a:spcPct val="90000"/>
              </a:lnSpc>
            </a:pPr>
            <a:r>
              <a:rPr lang="sk-SK" altLang="sk-SK" sz="2000" dirty="0">
                <a:latin typeface="Times New Roman" panose="02020603050405020304" pitchFamily="18" charset="0"/>
                <a:cs typeface="Times New Roman" panose="02020603050405020304" pitchFamily="18" charset="0"/>
              </a:rPr>
              <a:t>Ak bude na učiteľovi spáchaný trestný čin pri výkone jeho zamestnania alebo v súvislosti s ním, páchateľ bude potrestaný prísnejšie, ako keby bol taký čin spáchaný na nechránenej osobe.</a:t>
            </a:r>
          </a:p>
          <a:p>
            <a:pPr>
              <a:lnSpc>
                <a:spcPct val="90000"/>
              </a:lnSpc>
            </a:pPr>
            <a:endParaRPr lang="sk-SK" altLang="sk-SK" sz="2000" dirty="0">
              <a:latin typeface="Times New Roman" panose="02020603050405020304" pitchFamily="18" charset="0"/>
              <a:cs typeface="Times New Roman" panose="02020603050405020304" pitchFamily="18" charset="0"/>
            </a:endParaRPr>
          </a:p>
          <a:p>
            <a:pPr>
              <a:lnSpc>
                <a:spcPct val="90000"/>
              </a:lnSpc>
            </a:pPr>
            <a:r>
              <a:rPr lang="sk-SK" altLang="sk-SK" sz="2000" dirty="0">
                <a:latin typeface="Times New Roman" panose="02020603050405020304" pitchFamily="18" charset="0"/>
                <a:cs typeface="Times New Roman" panose="02020603050405020304" pitchFamily="18" charset="0"/>
              </a:rPr>
              <a:t>Chránená osoba pred zákonom totiž používa rovnakú ochranu ako verejný činiteľ. To znamená, že za napadnutie chránenej osoby by mohol dostať páchateľ rovnakú sadzbu, ako by dostal, napríklad, za napadnutie policajta.</a:t>
            </a:r>
          </a:p>
        </p:txBody>
      </p:sp>
    </p:spTree>
    <p:extLst>
      <p:ext uri="{BB962C8B-B14F-4D97-AF65-F5344CB8AC3E}">
        <p14:creationId xmlns:p14="http://schemas.microsoft.com/office/powerpoint/2010/main" val="415310556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4" end="4"/>
                                            </p:txEl>
                                          </p:spTgt>
                                        </p:tgtEl>
                                        <p:attrNameLst>
                                          <p:attrName>style.visibility</p:attrName>
                                        </p:attrNameLst>
                                      </p:cBhvr>
                                      <p:to>
                                        <p:strVal val="visible"/>
                                      </p:to>
                                    </p:set>
                                    <p:animEffect transition="in" filter="fade">
                                      <p:cBhvr>
                                        <p:cTn id="22" dur="500"/>
                                        <p:tgtEl>
                                          <p:spTgt spid="8">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animEffect transition="in" filter="fade">
                                      <p:cBhvr>
                                        <p:cTn id="27"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Obrázok 3" descr="Obrázok s látkou, stolom, červená, zakrytý&#10;&#10;Automaticky generovaný popis">
            <a:extLst>
              <a:ext uri="{FF2B5EF4-FFF2-40B4-BE49-F238E27FC236}">
                <a16:creationId xmlns:a16="http://schemas.microsoft.com/office/drawing/2014/main" id="{5C002EE5-E4FF-463C-8DAA-9AC0B6D407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1" y="0"/>
            <a:ext cx="12191979" cy="6857990"/>
          </a:xfrm>
          <a:prstGeom prst="rect">
            <a:avLst/>
          </a:prstGeom>
        </p:spPr>
      </p:pic>
      <p:sp>
        <p:nvSpPr>
          <p:cNvPr id="29" name="Obdĺžnik 22">
            <a:extLst>
              <a:ext uri="{FF2B5EF4-FFF2-40B4-BE49-F238E27FC236}">
                <a16:creationId xmlns:a16="http://schemas.microsoft.com/office/drawing/2014/main" id="{F5380E9A-163E-4576-BCDD-0A450B7E9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9943" y="237744"/>
            <a:ext cx="7652977" cy="6382512"/>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Obdĺžnik 24">
            <a:extLst>
              <a:ext uri="{FF2B5EF4-FFF2-40B4-BE49-F238E27FC236}">
                <a16:creationId xmlns:a16="http://schemas.microsoft.com/office/drawing/2014/main" id="{88DDEF77-9746-4D83-91F9-442A2487E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7103" y="374904"/>
            <a:ext cx="7340156"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Nadpis 1">
            <a:extLst>
              <a:ext uri="{FF2B5EF4-FFF2-40B4-BE49-F238E27FC236}">
                <a16:creationId xmlns:a16="http://schemas.microsoft.com/office/drawing/2014/main" id="{92C9295F-E638-4F61-AFE2-CF3E40556031}"/>
              </a:ext>
            </a:extLst>
          </p:cNvPr>
          <p:cNvSpPr>
            <a:spLocks noGrp="1"/>
          </p:cNvSpPr>
          <p:nvPr>
            <p:ph type="title"/>
          </p:nvPr>
        </p:nvSpPr>
        <p:spPr>
          <a:xfrm>
            <a:off x="4740751" y="642594"/>
            <a:ext cx="6718433" cy="749978"/>
          </a:xfrm>
        </p:spPr>
        <p:txBody>
          <a:bodyPr rtlCol="0">
            <a:normAutofit fontScale="90000"/>
          </a:bodyPr>
          <a:lstStyle/>
          <a:p>
            <a:pPr rtl="0"/>
            <a:r>
              <a:rPr lang="sk-SK" altLang="sk-SK" b="1" dirty="0">
                <a:latin typeface="Times New Roman" panose="02020603050405020304" pitchFamily="18" charset="0"/>
                <a:cs typeface="Times New Roman" panose="02020603050405020304" pitchFamily="18" charset="0"/>
              </a:rPr>
              <a:t>Trestnoprávna ochrana učiteľa</a:t>
            </a:r>
            <a:br>
              <a:rPr lang="sk-SK" b="1" dirty="0">
                <a:solidFill>
                  <a:schemeClr val="tx1">
                    <a:lumMod val="75000"/>
                    <a:lumOff val="25000"/>
                  </a:schemeClr>
                </a:solidFill>
                <a:latin typeface="Times New Roman" panose="02020603050405020304" pitchFamily="18" charset="0"/>
                <a:cs typeface="Times New Roman" panose="02020603050405020304" pitchFamily="18" charset="0"/>
              </a:rPr>
            </a:br>
            <a:endParaRPr lang="en-US"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3" name="BlokTextu 2">
            <a:extLst>
              <a:ext uri="{FF2B5EF4-FFF2-40B4-BE49-F238E27FC236}">
                <a16:creationId xmlns:a16="http://schemas.microsoft.com/office/drawing/2014/main" id="{F9D3D4CD-1967-70C6-0088-8F254D07B794}"/>
              </a:ext>
            </a:extLst>
          </p:cNvPr>
          <p:cNvSpPr txBox="1"/>
          <p:nvPr/>
        </p:nvSpPr>
        <p:spPr>
          <a:xfrm>
            <a:off x="4977608" y="1392573"/>
            <a:ext cx="6481576" cy="954107"/>
          </a:xfrm>
          <a:prstGeom prst="rect">
            <a:avLst/>
          </a:prstGeom>
          <a:noFill/>
        </p:spPr>
        <p:txBody>
          <a:bodyPr wrap="square" rtlCol="0">
            <a:spAutoFit/>
          </a:bodyPr>
          <a:lstStyle/>
          <a:p>
            <a:endParaRPr lang="sk-SK" b="1" dirty="0">
              <a:solidFill>
                <a:schemeClr val="accent1"/>
              </a:solidFill>
              <a:latin typeface="Times New Roman" panose="02020603050405020304" pitchFamily="18" charset="0"/>
              <a:cs typeface="Times New Roman" panose="02020603050405020304" pitchFamily="18" charset="0"/>
            </a:endParaRPr>
          </a:p>
          <a:p>
            <a:endParaRPr lang="sk-SK" dirty="0">
              <a:latin typeface="Times New Roman" panose="02020603050405020304" pitchFamily="18" charset="0"/>
              <a:cs typeface="Times New Roman" panose="02020603050405020304" pitchFamily="18" charset="0"/>
            </a:endParaRPr>
          </a:p>
          <a:p>
            <a:endParaRPr lang="sk-SK" sz="2000" dirty="0">
              <a:latin typeface="Times New Roman" panose="02020603050405020304" pitchFamily="18" charset="0"/>
              <a:cs typeface="Times New Roman" panose="02020603050405020304" pitchFamily="18" charset="0"/>
            </a:endParaRPr>
          </a:p>
        </p:txBody>
      </p:sp>
      <p:sp>
        <p:nvSpPr>
          <p:cNvPr id="5" name="BlokTextu 4">
            <a:extLst>
              <a:ext uri="{FF2B5EF4-FFF2-40B4-BE49-F238E27FC236}">
                <a16:creationId xmlns:a16="http://schemas.microsoft.com/office/drawing/2014/main" id="{1B755D8C-57D8-02C5-8C7B-566D9984F689}"/>
              </a:ext>
            </a:extLst>
          </p:cNvPr>
          <p:cNvSpPr txBox="1"/>
          <p:nvPr/>
        </p:nvSpPr>
        <p:spPr>
          <a:xfrm>
            <a:off x="4874004" y="1677798"/>
            <a:ext cx="6718433" cy="1200329"/>
          </a:xfrm>
          <a:prstGeom prst="rect">
            <a:avLst/>
          </a:prstGeom>
          <a:noFill/>
        </p:spPr>
        <p:txBody>
          <a:bodyPr wrap="square" rtlCol="0">
            <a:spAutoFit/>
          </a:bodyPr>
          <a:lstStyle/>
          <a:p>
            <a:pPr algn="just"/>
            <a:r>
              <a:rPr lang="sk-SK" dirty="0">
                <a:latin typeface="Times New Roman" panose="02020603050405020304" pitchFamily="18" charset="0"/>
                <a:cs typeface="Times New Roman" panose="02020603050405020304" pitchFamily="18" charset="0"/>
              </a:rPr>
              <a:t> </a:t>
            </a:r>
          </a:p>
          <a:p>
            <a:pPr algn="just"/>
            <a:endParaRPr lang="sk-SK" dirty="0">
              <a:latin typeface="Times New Roman" panose="02020603050405020304" pitchFamily="18" charset="0"/>
              <a:cs typeface="Times New Roman" panose="02020603050405020304" pitchFamily="18" charset="0"/>
            </a:endParaRPr>
          </a:p>
          <a:p>
            <a:endParaRPr lang="sk-SK" dirty="0">
              <a:latin typeface="Times New Roman" panose="02020603050405020304" pitchFamily="18" charset="0"/>
              <a:cs typeface="Times New Roman" panose="02020603050405020304" pitchFamily="18" charset="0"/>
            </a:endParaRPr>
          </a:p>
          <a:p>
            <a:endParaRPr lang="sk-SK" sz="1800" b="0" i="0" u="none" strike="noStrike" baseline="0" dirty="0">
              <a:solidFill>
                <a:srgbClr val="000000"/>
              </a:solidFill>
              <a:latin typeface="Times New Roman" panose="02020603050405020304" pitchFamily="18" charset="0"/>
            </a:endParaRPr>
          </a:p>
        </p:txBody>
      </p:sp>
      <p:sp>
        <p:nvSpPr>
          <p:cNvPr id="6" name="BlokTextu 5">
            <a:extLst>
              <a:ext uri="{FF2B5EF4-FFF2-40B4-BE49-F238E27FC236}">
                <a16:creationId xmlns:a16="http://schemas.microsoft.com/office/drawing/2014/main" id="{165C5E54-DD61-F495-0D79-EEE200427D59}"/>
              </a:ext>
            </a:extLst>
          </p:cNvPr>
          <p:cNvSpPr txBox="1"/>
          <p:nvPr/>
        </p:nvSpPr>
        <p:spPr>
          <a:xfrm>
            <a:off x="4874004" y="1560352"/>
            <a:ext cx="6585180" cy="646331"/>
          </a:xfrm>
          <a:prstGeom prst="rect">
            <a:avLst/>
          </a:prstGeom>
          <a:noFill/>
        </p:spPr>
        <p:txBody>
          <a:bodyPr wrap="square" rtlCol="0">
            <a:spAutoFit/>
          </a:bodyPr>
          <a:lstStyle/>
          <a:p>
            <a:endParaRPr lang="sk-SK" sz="1800" b="0" i="0" u="none" strike="noStrike" baseline="0" dirty="0">
              <a:solidFill>
                <a:srgbClr val="000000"/>
              </a:solidFill>
              <a:latin typeface="Times New Roman" panose="02020603050405020304" pitchFamily="18" charset="0"/>
            </a:endParaRPr>
          </a:p>
          <a:p>
            <a:endParaRPr lang="sk-SK" sz="1800" b="0" i="0" u="none" strike="noStrike" baseline="0" dirty="0">
              <a:solidFill>
                <a:srgbClr val="000000"/>
              </a:solidFill>
              <a:latin typeface="Times New Roman" panose="02020603050405020304" pitchFamily="18" charset="0"/>
            </a:endParaRPr>
          </a:p>
        </p:txBody>
      </p:sp>
      <p:sp>
        <p:nvSpPr>
          <p:cNvPr id="8" name="BlokTextu 7">
            <a:extLst>
              <a:ext uri="{FF2B5EF4-FFF2-40B4-BE49-F238E27FC236}">
                <a16:creationId xmlns:a16="http://schemas.microsoft.com/office/drawing/2014/main" id="{16D3D021-ED36-FE79-2ABC-972BED1C9FB0}"/>
              </a:ext>
            </a:extLst>
          </p:cNvPr>
          <p:cNvSpPr txBox="1"/>
          <p:nvPr/>
        </p:nvSpPr>
        <p:spPr>
          <a:xfrm>
            <a:off x="4977608" y="1560352"/>
            <a:ext cx="6364308" cy="3108543"/>
          </a:xfrm>
          <a:prstGeom prst="rect">
            <a:avLst/>
          </a:prstGeom>
          <a:noFill/>
        </p:spPr>
        <p:txBody>
          <a:bodyPr wrap="square" rtlCol="0">
            <a:spAutoFit/>
          </a:bodyPr>
          <a:lstStyle/>
          <a:p>
            <a:r>
              <a:rPr lang="sk-SK" altLang="sk-SK" sz="2000" dirty="0">
                <a:latin typeface="Times New Roman" panose="02020603050405020304" pitchFamily="18" charset="0"/>
                <a:cs typeface="Times New Roman" panose="02020603050405020304" pitchFamily="18" charset="0"/>
              </a:rPr>
              <a:t>Útok na učiteľa -  priťažujúca okolnosť v  zmysle § 37 písm. b) Trestného zákona</a:t>
            </a:r>
          </a:p>
          <a:p>
            <a:endParaRPr lang="sk-SK" altLang="sk-SK" sz="2000" dirty="0">
              <a:latin typeface="Times New Roman" panose="02020603050405020304" pitchFamily="18" charset="0"/>
              <a:cs typeface="Times New Roman" panose="02020603050405020304" pitchFamily="18" charset="0"/>
            </a:endParaRPr>
          </a:p>
          <a:p>
            <a:r>
              <a:rPr lang="sk-SK" altLang="sk-SK" sz="2000" dirty="0">
                <a:latin typeface="Times New Roman" panose="02020603050405020304" pitchFamily="18" charset="0"/>
                <a:cs typeface="Times New Roman" panose="02020603050405020304" pitchFamily="18" charset="0"/>
              </a:rPr>
              <a:t>Priťažujúcou okolnosťou je to, že páchateľ spáchal trestný čin ako odplatu voči inému za to, že voči páchateľovi plnil povinnosť vyplývajúcu zo zákona alebo iného všeobecne záväzného právneho predpisu, najmä proti pedagogickému zamestnancovi alebo odbornému zamestnancovi</a:t>
            </a:r>
          </a:p>
          <a:p>
            <a:pPr>
              <a:lnSpc>
                <a:spcPct val="90000"/>
              </a:lnSpc>
            </a:pPr>
            <a:endParaRPr lang="sk-SK" altLang="sk-SK" sz="2000" dirty="0">
              <a:latin typeface="Times New Roman" panose="02020603050405020304" pitchFamily="18" charset="0"/>
              <a:cs typeface="Times New Roman" panose="02020603050405020304" pitchFamily="18" charset="0"/>
            </a:endParaRPr>
          </a:p>
          <a:p>
            <a:pPr>
              <a:lnSpc>
                <a:spcPct val="90000"/>
              </a:lnSpc>
            </a:pPr>
            <a:endParaRPr lang="sk-SK" altLang="sk-SK"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27307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Obrázok 3" descr="Obrázok s látkou, stolom, červená, zakrytý&#10;&#10;Automaticky generovaný popis">
            <a:extLst>
              <a:ext uri="{FF2B5EF4-FFF2-40B4-BE49-F238E27FC236}">
                <a16:creationId xmlns:a16="http://schemas.microsoft.com/office/drawing/2014/main" id="{5C002EE5-E4FF-463C-8DAA-9AC0B6D407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1" y="0"/>
            <a:ext cx="12191979" cy="6857990"/>
          </a:xfrm>
          <a:prstGeom prst="rect">
            <a:avLst/>
          </a:prstGeom>
        </p:spPr>
      </p:pic>
      <p:sp>
        <p:nvSpPr>
          <p:cNvPr id="29" name="Obdĺžnik 22">
            <a:extLst>
              <a:ext uri="{FF2B5EF4-FFF2-40B4-BE49-F238E27FC236}">
                <a16:creationId xmlns:a16="http://schemas.microsoft.com/office/drawing/2014/main" id="{F5380E9A-163E-4576-BCDD-0A450B7E9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9943" y="237744"/>
            <a:ext cx="7652977" cy="6382512"/>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Obdĺžnik 24">
            <a:extLst>
              <a:ext uri="{FF2B5EF4-FFF2-40B4-BE49-F238E27FC236}">
                <a16:creationId xmlns:a16="http://schemas.microsoft.com/office/drawing/2014/main" id="{88DDEF77-9746-4D83-91F9-442A2487E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7103" y="374904"/>
            <a:ext cx="7340156"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Nadpis 1">
            <a:extLst>
              <a:ext uri="{FF2B5EF4-FFF2-40B4-BE49-F238E27FC236}">
                <a16:creationId xmlns:a16="http://schemas.microsoft.com/office/drawing/2014/main" id="{92C9295F-E638-4F61-AFE2-CF3E40556031}"/>
              </a:ext>
            </a:extLst>
          </p:cNvPr>
          <p:cNvSpPr>
            <a:spLocks noGrp="1"/>
          </p:cNvSpPr>
          <p:nvPr>
            <p:ph type="title"/>
          </p:nvPr>
        </p:nvSpPr>
        <p:spPr>
          <a:xfrm>
            <a:off x="4740751" y="642594"/>
            <a:ext cx="6718433" cy="749978"/>
          </a:xfrm>
        </p:spPr>
        <p:txBody>
          <a:bodyPr rtlCol="0">
            <a:normAutofit fontScale="90000"/>
          </a:bodyPr>
          <a:lstStyle/>
          <a:p>
            <a:pPr rtl="0"/>
            <a:r>
              <a:rPr lang="sk-SK" b="1" dirty="0">
                <a:solidFill>
                  <a:schemeClr val="tx1">
                    <a:lumMod val="75000"/>
                    <a:lumOff val="25000"/>
                  </a:schemeClr>
                </a:solidFill>
                <a:latin typeface="Times New Roman" panose="02020603050405020304" pitchFamily="18" charset="0"/>
                <a:cs typeface="Times New Roman" panose="02020603050405020304" pitchFamily="18" charset="0"/>
              </a:rPr>
              <a:t>Verbálne útoky:</a:t>
            </a:r>
            <a:br>
              <a:rPr lang="sk-SK" b="1" dirty="0">
                <a:solidFill>
                  <a:schemeClr val="tx1">
                    <a:lumMod val="75000"/>
                    <a:lumOff val="25000"/>
                  </a:schemeClr>
                </a:solidFill>
                <a:latin typeface="Times New Roman" panose="02020603050405020304" pitchFamily="18" charset="0"/>
                <a:cs typeface="Times New Roman" panose="02020603050405020304" pitchFamily="18" charset="0"/>
              </a:rPr>
            </a:br>
            <a:endParaRPr lang="en-US"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3" name="BlokTextu 2">
            <a:extLst>
              <a:ext uri="{FF2B5EF4-FFF2-40B4-BE49-F238E27FC236}">
                <a16:creationId xmlns:a16="http://schemas.microsoft.com/office/drawing/2014/main" id="{F9D3D4CD-1967-70C6-0088-8F254D07B794}"/>
              </a:ext>
            </a:extLst>
          </p:cNvPr>
          <p:cNvSpPr txBox="1"/>
          <p:nvPr/>
        </p:nvSpPr>
        <p:spPr>
          <a:xfrm>
            <a:off x="4977608" y="1392573"/>
            <a:ext cx="6481576" cy="954107"/>
          </a:xfrm>
          <a:prstGeom prst="rect">
            <a:avLst/>
          </a:prstGeom>
          <a:noFill/>
        </p:spPr>
        <p:txBody>
          <a:bodyPr wrap="square" rtlCol="0">
            <a:spAutoFit/>
          </a:bodyPr>
          <a:lstStyle/>
          <a:p>
            <a:endParaRPr lang="sk-SK" b="1" dirty="0">
              <a:solidFill>
                <a:schemeClr val="accent1"/>
              </a:solidFill>
              <a:latin typeface="Times New Roman" panose="02020603050405020304" pitchFamily="18" charset="0"/>
              <a:cs typeface="Times New Roman" panose="02020603050405020304" pitchFamily="18" charset="0"/>
            </a:endParaRPr>
          </a:p>
          <a:p>
            <a:endParaRPr lang="sk-SK" dirty="0">
              <a:latin typeface="Times New Roman" panose="02020603050405020304" pitchFamily="18" charset="0"/>
              <a:cs typeface="Times New Roman" panose="02020603050405020304" pitchFamily="18" charset="0"/>
            </a:endParaRPr>
          </a:p>
          <a:p>
            <a:endParaRPr lang="sk-SK" sz="2000" dirty="0">
              <a:latin typeface="Times New Roman" panose="02020603050405020304" pitchFamily="18" charset="0"/>
              <a:cs typeface="Times New Roman" panose="02020603050405020304" pitchFamily="18" charset="0"/>
            </a:endParaRPr>
          </a:p>
        </p:txBody>
      </p:sp>
      <p:sp>
        <p:nvSpPr>
          <p:cNvPr id="6" name="BlokTextu 5">
            <a:extLst>
              <a:ext uri="{FF2B5EF4-FFF2-40B4-BE49-F238E27FC236}">
                <a16:creationId xmlns:a16="http://schemas.microsoft.com/office/drawing/2014/main" id="{165C5E54-DD61-F495-0D79-EEE200427D59}"/>
              </a:ext>
            </a:extLst>
          </p:cNvPr>
          <p:cNvSpPr txBox="1"/>
          <p:nvPr/>
        </p:nvSpPr>
        <p:spPr>
          <a:xfrm>
            <a:off x="4874004" y="1560352"/>
            <a:ext cx="6585180" cy="646331"/>
          </a:xfrm>
          <a:prstGeom prst="rect">
            <a:avLst/>
          </a:prstGeom>
          <a:noFill/>
        </p:spPr>
        <p:txBody>
          <a:bodyPr wrap="square" rtlCol="0">
            <a:spAutoFit/>
          </a:bodyPr>
          <a:lstStyle/>
          <a:p>
            <a:endParaRPr lang="sk-SK" sz="1800" b="0" i="0" u="none" strike="noStrike" baseline="0" dirty="0">
              <a:solidFill>
                <a:srgbClr val="000000"/>
              </a:solidFill>
              <a:latin typeface="Times New Roman" panose="02020603050405020304" pitchFamily="18" charset="0"/>
            </a:endParaRPr>
          </a:p>
          <a:p>
            <a:endParaRPr lang="sk-SK" sz="1800" b="0" i="0" u="none" strike="noStrike" baseline="0" dirty="0">
              <a:solidFill>
                <a:srgbClr val="000000"/>
              </a:solidFill>
              <a:latin typeface="Times New Roman" panose="02020603050405020304" pitchFamily="18" charset="0"/>
            </a:endParaRPr>
          </a:p>
        </p:txBody>
      </p:sp>
      <p:sp>
        <p:nvSpPr>
          <p:cNvPr id="8" name="BlokTextu 7">
            <a:extLst>
              <a:ext uri="{FF2B5EF4-FFF2-40B4-BE49-F238E27FC236}">
                <a16:creationId xmlns:a16="http://schemas.microsoft.com/office/drawing/2014/main" id="{16D3D021-ED36-FE79-2ABC-972BED1C9FB0}"/>
              </a:ext>
            </a:extLst>
          </p:cNvPr>
          <p:cNvSpPr txBox="1"/>
          <p:nvPr/>
        </p:nvSpPr>
        <p:spPr>
          <a:xfrm>
            <a:off x="4977608" y="1560352"/>
            <a:ext cx="6364308" cy="646331"/>
          </a:xfrm>
          <a:prstGeom prst="rect">
            <a:avLst/>
          </a:prstGeom>
          <a:noFill/>
        </p:spPr>
        <p:txBody>
          <a:bodyPr wrap="square" rtlCol="0">
            <a:spAutoFit/>
          </a:bodyPr>
          <a:lstStyle/>
          <a:p>
            <a:pPr>
              <a:lnSpc>
                <a:spcPct val="90000"/>
              </a:lnSpc>
            </a:pPr>
            <a:endParaRPr lang="sk-SK" altLang="sk-SK" sz="2000" dirty="0">
              <a:latin typeface="Times New Roman" panose="02020603050405020304" pitchFamily="18" charset="0"/>
              <a:cs typeface="Times New Roman" panose="02020603050405020304" pitchFamily="18" charset="0"/>
            </a:endParaRPr>
          </a:p>
          <a:p>
            <a:pPr>
              <a:lnSpc>
                <a:spcPct val="90000"/>
              </a:lnSpc>
            </a:pPr>
            <a:endParaRPr lang="sk-SK" altLang="sk-SK" sz="2000" dirty="0">
              <a:latin typeface="Times New Roman" panose="02020603050405020304" pitchFamily="18" charset="0"/>
              <a:cs typeface="Times New Roman" panose="02020603050405020304" pitchFamily="18" charset="0"/>
            </a:endParaRPr>
          </a:p>
        </p:txBody>
      </p:sp>
      <p:sp>
        <p:nvSpPr>
          <p:cNvPr id="7" name="BlokTextu 6">
            <a:extLst>
              <a:ext uri="{FF2B5EF4-FFF2-40B4-BE49-F238E27FC236}">
                <a16:creationId xmlns:a16="http://schemas.microsoft.com/office/drawing/2014/main" id="{C4470DFB-26CC-6E80-A62D-8E2D14391850}"/>
              </a:ext>
            </a:extLst>
          </p:cNvPr>
          <p:cNvSpPr txBox="1"/>
          <p:nvPr/>
        </p:nvSpPr>
        <p:spPr>
          <a:xfrm>
            <a:off x="4977608" y="1174459"/>
            <a:ext cx="6618736" cy="4425827"/>
          </a:xfrm>
          <a:prstGeom prst="rect">
            <a:avLst/>
          </a:prstGeom>
          <a:noFill/>
        </p:spPr>
        <p:txBody>
          <a:bodyPr wrap="square" rtlCol="0">
            <a:spAutoFit/>
          </a:bodyPr>
          <a:lstStyle/>
          <a:p>
            <a:pPr>
              <a:lnSpc>
                <a:spcPct val="80000"/>
              </a:lnSpc>
            </a:pPr>
            <a:r>
              <a:rPr lang="sk-SK" altLang="sk-SK" sz="2000" b="1" dirty="0">
                <a:latin typeface="Times New Roman" panose="02020603050405020304" pitchFamily="18" charset="0"/>
                <a:cs typeface="Times New Roman" panose="02020603050405020304" pitchFamily="18" charset="0"/>
              </a:rPr>
              <a:t>trestný čin </a:t>
            </a:r>
            <a:r>
              <a:rPr lang="sk-SK" altLang="sk-SK" sz="2400" b="1" dirty="0">
                <a:latin typeface="Times New Roman" panose="02020603050405020304" pitchFamily="18" charset="0"/>
                <a:cs typeface="Times New Roman" panose="02020603050405020304" pitchFamily="18" charset="0"/>
              </a:rPr>
              <a:t>„  Nebezpečné</a:t>
            </a:r>
            <a:r>
              <a:rPr lang="sk-SK" altLang="sk-SK" sz="2000" b="1" dirty="0">
                <a:latin typeface="Times New Roman" panose="02020603050405020304" pitchFamily="18" charset="0"/>
                <a:cs typeface="Times New Roman" panose="02020603050405020304" pitchFamily="18" charset="0"/>
              </a:rPr>
              <a:t> vyhrážanie“</a:t>
            </a:r>
            <a:r>
              <a:rPr lang="sk-SK" altLang="sk-SK" sz="1800" dirty="0">
                <a:latin typeface="Times New Roman" panose="02020603050405020304" pitchFamily="18" charset="0"/>
                <a:cs typeface="Times New Roman" panose="02020603050405020304" pitchFamily="18" charset="0"/>
              </a:rPr>
              <a:t> § 360 Trestného zákona</a:t>
            </a:r>
          </a:p>
          <a:p>
            <a:pPr>
              <a:lnSpc>
                <a:spcPct val="80000"/>
              </a:lnSpc>
            </a:pPr>
            <a:endParaRPr lang="sk-SK" altLang="sk-SK" sz="1800" dirty="0">
              <a:latin typeface="Times New Roman" panose="02020603050405020304" pitchFamily="18" charset="0"/>
              <a:cs typeface="Times New Roman" panose="02020603050405020304" pitchFamily="18" charset="0"/>
            </a:endParaRPr>
          </a:p>
          <a:p>
            <a:pPr>
              <a:lnSpc>
                <a:spcPct val="80000"/>
              </a:lnSpc>
            </a:pPr>
            <a:r>
              <a:rPr lang="sk-SK" altLang="sk-SK" sz="1800" dirty="0">
                <a:latin typeface="Times New Roman" panose="02020603050405020304" pitchFamily="18" charset="0"/>
                <a:cs typeface="Times New Roman" panose="02020603050405020304" pitchFamily="18" charset="0"/>
              </a:rPr>
              <a:t>(1) Kto sa inému vyhráža smrťou, ťažkou ujmou na zdraví alebo inou ťažkou ujmou takým spôsobom, že to môže vzbudiť dôvodnú obavu, potrestá sa odňatím slobody až na jeden rok.</a:t>
            </a:r>
          </a:p>
          <a:p>
            <a:pPr>
              <a:lnSpc>
                <a:spcPct val="80000"/>
              </a:lnSpc>
            </a:pPr>
            <a:r>
              <a:rPr lang="sk-SK" altLang="sk-SK" sz="1800" dirty="0">
                <a:latin typeface="Times New Roman" panose="02020603050405020304" pitchFamily="18" charset="0"/>
                <a:cs typeface="Times New Roman" panose="02020603050405020304" pitchFamily="18" charset="0"/>
              </a:rPr>
              <a:t>	(2) </a:t>
            </a:r>
            <a:r>
              <a:rPr lang="sk-SK" altLang="sk-SK" sz="1800" b="1" dirty="0">
                <a:latin typeface="Times New Roman" panose="02020603050405020304" pitchFamily="18" charset="0"/>
                <a:cs typeface="Times New Roman" panose="02020603050405020304" pitchFamily="18" charset="0"/>
              </a:rPr>
              <a:t>Odňatím slobody na šesť mesiacov až tri roky sa páchateľ potrestá, ak spácha čin uvedený v odseku 1</a:t>
            </a:r>
          </a:p>
          <a:p>
            <a:pPr>
              <a:lnSpc>
                <a:spcPct val="80000"/>
              </a:lnSpc>
            </a:pPr>
            <a:r>
              <a:rPr lang="sk-SK" altLang="sk-SK" sz="1800" dirty="0">
                <a:latin typeface="Times New Roman" panose="02020603050405020304" pitchFamily="18" charset="0"/>
                <a:cs typeface="Times New Roman" panose="02020603050405020304" pitchFamily="18" charset="0"/>
              </a:rPr>
              <a:t>a) závažnejším spôsobom konania,</a:t>
            </a:r>
          </a:p>
          <a:p>
            <a:pPr>
              <a:lnSpc>
                <a:spcPct val="80000"/>
              </a:lnSpc>
            </a:pPr>
            <a:r>
              <a:rPr lang="sk-SK" altLang="sk-SK" sz="1800" dirty="0">
                <a:latin typeface="Times New Roman" panose="02020603050405020304" pitchFamily="18" charset="0"/>
                <a:cs typeface="Times New Roman" panose="02020603050405020304" pitchFamily="18" charset="0"/>
              </a:rPr>
              <a:t>b) </a:t>
            </a:r>
            <a:r>
              <a:rPr lang="sk-SK" altLang="sk-SK" sz="1800" b="1" dirty="0">
                <a:latin typeface="Times New Roman" panose="02020603050405020304" pitchFamily="18" charset="0"/>
                <a:cs typeface="Times New Roman" panose="02020603050405020304" pitchFamily="18" charset="0"/>
              </a:rPr>
              <a:t>na chránenej osobe,</a:t>
            </a:r>
          </a:p>
          <a:p>
            <a:pPr>
              <a:lnSpc>
                <a:spcPct val="80000"/>
              </a:lnSpc>
            </a:pPr>
            <a:r>
              <a:rPr lang="sk-SK" altLang="sk-SK" sz="1800" dirty="0">
                <a:latin typeface="Times New Roman" panose="02020603050405020304" pitchFamily="18" charset="0"/>
                <a:cs typeface="Times New Roman" panose="02020603050405020304" pitchFamily="18" charset="0"/>
              </a:rPr>
              <a:t>c) preto, aby inému zmaril alebo sťažil uplatnenie jeho základných práv a slobôd,</a:t>
            </a:r>
          </a:p>
          <a:p>
            <a:pPr>
              <a:lnSpc>
                <a:spcPct val="80000"/>
              </a:lnSpc>
            </a:pPr>
            <a:r>
              <a:rPr lang="sk-SK" altLang="sk-SK" sz="1800" dirty="0">
                <a:latin typeface="Times New Roman" panose="02020603050405020304" pitchFamily="18" charset="0"/>
                <a:cs typeface="Times New Roman" panose="02020603050405020304" pitchFamily="18" charset="0"/>
              </a:rPr>
              <a:t>d) z osobitného motívu, alebo</a:t>
            </a:r>
          </a:p>
          <a:p>
            <a:pPr>
              <a:lnSpc>
                <a:spcPct val="80000"/>
              </a:lnSpc>
            </a:pPr>
            <a:r>
              <a:rPr lang="sk-SK" altLang="sk-SK" sz="1800" dirty="0">
                <a:latin typeface="Times New Roman" panose="02020603050405020304" pitchFamily="18" charset="0"/>
                <a:cs typeface="Times New Roman" panose="02020603050405020304" pitchFamily="18" charset="0"/>
              </a:rPr>
              <a:t>e) verejne</a:t>
            </a:r>
          </a:p>
          <a:p>
            <a:pPr>
              <a:lnSpc>
                <a:spcPct val="80000"/>
              </a:lnSpc>
            </a:pPr>
            <a:r>
              <a:rPr lang="sk-SK" altLang="sk-SK" sz="1800" dirty="0">
                <a:latin typeface="Times New Roman" panose="02020603050405020304" pitchFamily="18" charset="0"/>
                <a:cs typeface="Times New Roman" panose="02020603050405020304" pitchFamily="18" charset="0"/>
              </a:rPr>
              <a:t>( od 14. rokov veku) </a:t>
            </a:r>
          </a:p>
          <a:p>
            <a:pPr>
              <a:lnSpc>
                <a:spcPct val="80000"/>
              </a:lnSpc>
            </a:pPr>
            <a:endParaRPr lang="sk-SK" altLang="sk-SK" sz="1800" dirty="0">
              <a:latin typeface="Times New Roman" panose="02020603050405020304" pitchFamily="18" charset="0"/>
              <a:cs typeface="Times New Roman" panose="02020603050405020304" pitchFamily="18" charset="0"/>
            </a:endParaRPr>
          </a:p>
          <a:p>
            <a:pPr>
              <a:lnSpc>
                <a:spcPct val="80000"/>
              </a:lnSpc>
            </a:pPr>
            <a:r>
              <a:rPr lang="sk-SK" altLang="sk-SK" sz="1800" dirty="0">
                <a:latin typeface="Times New Roman" panose="02020603050405020304" pitchFamily="18" charset="0"/>
                <a:cs typeface="Times New Roman" panose="02020603050405020304" pitchFamily="18" charset="0"/>
              </a:rPr>
              <a:t>Ak nie sú naplnené znaky trestného činu- iné vyhrážky- </a:t>
            </a:r>
            <a:r>
              <a:rPr lang="sk-SK" altLang="sk-SK" sz="2000" b="1" dirty="0">
                <a:latin typeface="Times New Roman" panose="02020603050405020304" pitchFamily="18" charset="0"/>
                <a:cs typeface="Times New Roman" panose="02020603050405020304" pitchFamily="18" charset="0"/>
              </a:rPr>
              <a:t>priestupok proti občianskemu spolunažívaniu</a:t>
            </a:r>
            <a:r>
              <a:rPr lang="sk-SK" altLang="sk-SK" sz="1800" dirty="0">
                <a:latin typeface="Times New Roman" panose="02020603050405020304" pitchFamily="18" charset="0"/>
                <a:cs typeface="Times New Roman" panose="02020603050405020304" pitchFamily="18" charset="0"/>
              </a:rPr>
              <a:t> -§ 49 zákona o priestupkoch</a:t>
            </a:r>
          </a:p>
          <a:p>
            <a:pPr>
              <a:lnSpc>
                <a:spcPct val="80000"/>
              </a:lnSpc>
            </a:pPr>
            <a:r>
              <a:rPr lang="sk-SK" altLang="sk-SK" sz="1800" dirty="0">
                <a:latin typeface="Times New Roman" panose="02020603050405020304" pitchFamily="18" charset="0"/>
                <a:cs typeface="Times New Roman" panose="02020603050405020304" pitchFamily="18" charset="0"/>
              </a:rPr>
              <a:t>(Od 15. rokov veku</a:t>
            </a:r>
            <a:endParaRPr lang="sk-SK"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6102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fade">
                                      <p:cBhvr>
                                        <p:cTn id="15" dur="500"/>
                                        <p:tgtEl>
                                          <p:spTgt spid="7">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7">
                                            <p:txEl>
                                              <p:pRg st="3" end="3"/>
                                            </p:txEl>
                                          </p:spTgt>
                                        </p:tgtEl>
                                        <p:attrNameLst>
                                          <p:attrName>style.visibility</p:attrName>
                                        </p:attrNameLst>
                                      </p:cBhvr>
                                      <p:to>
                                        <p:strVal val="visible"/>
                                      </p:to>
                                    </p:set>
                                    <p:animEffect transition="in" filter="fade">
                                      <p:cBhvr>
                                        <p:cTn id="18" dur="500"/>
                                        <p:tgtEl>
                                          <p:spTgt spid="7">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7">
                                            <p:txEl>
                                              <p:pRg st="4" end="4"/>
                                            </p:txEl>
                                          </p:spTgt>
                                        </p:tgtEl>
                                        <p:attrNameLst>
                                          <p:attrName>style.visibility</p:attrName>
                                        </p:attrNameLst>
                                      </p:cBhvr>
                                      <p:to>
                                        <p:strVal val="visible"/>
                                      </p:to>
                                    </p:set>
                                    <p:animEffect transition="in" filter="fade">
                                      <p:cBhvr>
                                        <p:cTn id="21" dur="500"/>
                                        <p:tgtEl>
                                          <p:spTgt spid="7">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7">
                                            <p:txEl>
                                              <p:pRg st="5" end="5"/>
                                            </p:txEl>
                                          </p:spTgt>
                                        </p:tgtEl>
                                        <p:attrNameLst>
                                          <p:attrName>style.visibility</p:attrName>
                                        </p:attrNameLst>
                                      </p:cBhvr>
                                      <p:to>
                                        <p:strVal val="visible"/>
                                      </p:to>
                                    </p:set>
                                    <p:animEffect transition="in" filter="fade">
                                      <p:cBhvr>
                                        <p:cTn id="24" dur="500"/>
                                        <p:tgtEl>
                                          <p:spTgt spid="7">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animEffect transition="in" filter="fade">
                                      <p:cBhvr>
                                        <p:cTn id="27" dur="500"/>
                                        <p:tgtEl>
                                          <p:spTgt spid="7">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7">
                                            <p:txEl>
                                              <p:pRg st="7" end="7"/>
                                            </p:txEl>
                                          </p:spTgt>
                                        </p:tgtEl>
                                        <p:attrNameLst>
                                          <p:attrName>style.visibility</p:attrName>
                                        </p:attrNameLst>
                                      </p:cBhvr>
                                      <p:to>
                                        <p:strVal val="visible"/>
                                      </p:to>
                                    </p:set>
                                    <p:animEffect transition="in" filter="fade">
                                      <p:cBhvr>
                                        <p:cTn id="30" dur="500"/>
                                        <p:tgtEl>
                                          <p:spTgt spid="7">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7">
                                            <p:txEl>
                                              <p:pRg st="8" end="8"/>
                                            </p:txEl>
                                          </p:spTgt>
                                        </p:tgtEl>
                                        <p:attrNameLst>
                                          <p:attrName>style.visibility</p:attrName>
                                        </p:attrNameLst>
                                      </p:cBhvr>
                                      <p:to>
                                        <p:strVal val="visible"/>
                                      </p:to>
                                    </p:set>
                                    <p:animEffect transition="in" filter="fade">
                                      <p:cBhvr>
                                        <p:cTn id="33" dur="500"/>
                                        <p:tgtEl>
                                          <p:spTgt spid="7">
                                            <p:txEl>
                                              <p:pRg st="8" end="8"/>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7">
                                            <p:txEl>
                                              <p:pRg st="9" end="9"/>
                                            </p:txEl>
                                          </p:spTgt>
                                        </p:tgtEl>
                                        <p:attrNameLst>
                                          <p:attrName>style.visibility</p:attrName>
                                        </p:attrNameLst>
                                      </p:cBhvr>
                                      <p:to>
                                        <p:strVal val="visible"/>
                                      </p:to>
                                    </p:set>
                                    <p:animEffect transition="in" filter="fade">
                                      <p:cBhvr>
                                        <p:cTn id="36" dur="500"/>
                                        <p:tgtEl>
                                          <p:spTgt spid="7">
                                            <p:txEl>
                                              <p:pRg st="9" end="9"/>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7">
                                            <p:txEl>
                                              <p:pRg st="11" end="11"/>
                                            </p:txEl>
                                          </p:spTgt>
                                        </p:tgtEl>
                                        <p:attrNameLst>
                                          <p:attrName>style.visibility</p:attrName>
                                        </p:attrNameLst>
                                      </p:cBhvr>
                                      <p:to>
                                        <p:strVal val="visible"/>
                                      </p:to>
                                    </p:set>
                                    <p:animEffect transition="in" filter="fade">
                                      <p:cBhvr>
                                        <p:cTn id="39" dur="500"/>
                                        <p:tgtEl>
                                          <p:spTgt spid="7">
                                            <p:txEl>
                                              <p:pRg st="11" end="11"/>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7">
                                            <p:txEl>
                                              <p:pRg st="12" end="12"/>
                                            </p:txEl>
                                          </p:spTgt>
                                        </p:tgtEl>
                                        <p:attrNameLst>
                                          <p:attrName>style.visibility</p:attrName>
                                        </p:attrNameLst>
                                      </p:cBhvr>
                                      <p:to>
                                        <p:strVal val="visible"/>
                                      </p:to>
                                    </p:set>
                                    <p:animEffect transition="in" filter="fade">
                                      <p:cBhvr>
                                        <p:cTn id="42" dur="500"/>
                                        <p:tgtEl>
                                          <p:spTgt spid="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Obrázok 3" descr="Obrázok s látkou, stolom, červená, zakrytý&#10;&#10;Automaticky generovaný popis">
            <a:extLst>
              <a:ext uri="{FF2B5EF4-FFF2-40B4-BE49-F238E27FC236}">
                <a16:creationId xmlns:a16="http://schemas.microsoft.com/office/drawing/2014/main" id="{5C002EE5-E4FF-463C-8DAA-9AC0B6D407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1" y="0"/>
            <a:ext cx="12191979" cy="6857990"/>
          </a:xfrm>
          <a:prstGeom prst="rect">
            <a:avLst/>
          </a:prstGeom>
        </p:spPr>
      </p:pic>
      <p:sp>
        <p:nvSpPr>
          <p:cNvPr id="29" name="Obdĺžnik 22">
            <a:extLst>
              <a:ext uri="{FF2B5EF4-FFF2-40B4-BE49-F238E27FC236}">
                <a16:creationId xmlns:a16="http://schemas.microsoft.com/office/drawing/2014/main" id="{F5380E9A-163E-4576-BCDD-0A450B7E9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9943" y="237744"/>
            <a:ext cx="7652977" cy="6382512"/>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Obdĺžnik 24">
            <a:extLst>
              <a:ext uri="{FF2B5EF4-FFF2-40B4-BE49-F238E27FC236}">
                <a16:creationId xmlns:a16="http://schemas.microsoft.com/office/drawing/2014/main" id="{88DDEF77-9746-4D83-91F9-442A2487E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7103" y="374904"/>
            <a:ext cx="7340156"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Nadpis 1">
            <a:extLst>
              <a:ext uri="{FF2B5EF4-FFF2-40B4-BE49-F238E27FC236}">
                <a16:creationId xmlns:a16="http://schemas.microsoft.com/office/drawing/2014/main" id="{92C9295F-E638-4F61-AFE2-CF3E40556031}"/>
              </a:ext>
            </a:extLst>
          </p:cNvPr>
          <p:cNvSpPr>
            <a:spLocks noGrp="1"/>
          </p:cNvSpPr>
          <p:nvPr>
            <p:ph type="title"/>
          </p:nvPr>
        </p:nvSpPr>
        <p:spPr>
          <a:xfrm>
            <a:off x="4740751" y="642594"/>
            <a:ext cx="6718433" cy="749978"/>
          </a:xfrm>
        </p:spPr>
        <p:txBody>
          <a:bodyPr rtlCol="0">
            <a:normAutofit fontScale="90000"/>
          </a:bodyPr>
          <a:lstStyle/>
          <a:p>
            <a:pPr rtl="0"/>
            <a:r>
              <a:rPr lang="sk-SK" b="1" dirty="0">
                <a:solidFill>
                  <a:schemeClr val="tx1">
                    <a:lumMod val="75000"/>
                    <a:lumOff val="25000"/>
                  </a:schemeClr>
                </a:solidFill>
                <a:latin typeface="Times New Roman" panose="02020603050405020304" pitchFamily="18" charset="0"/>
                <a:cs typeface="Times New Roman" panose="02020603050405020304" pitchFamily="18" charset="0"/>
              </a:rPr>
              <a:t>Fyzické útoky:</a:t>
            </a:r>
            <a:br>
              <a:rPr lang="sk-SK" b="1" dirty="0">
                <a:solidFill>
                  <a:schemeClr val="tx1">
                    <a:lumMod val="75000"/>
                    <a:lumOff val="25000"/>
                  </a:schemeClr>
                </a:solidFill>
                <a:latin typeface="Times New Roman" panose="02020603050405020304" pitchFamily="18" charset="0"/>
                <a:cs typeface="Times New Roman" panose="02020603050405020304" pitchFamily="18" charset="0"/>
              </a:rPr>
            </a:br>
            <a:endParaRPr lang="en-US"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3" name="BlokTextu 2">
            <a:extLst>
              <a:ext uri="{FF2B5EF4-FFF2-40B4-BE49-F238E27FC236}">
                <a16:creationId xmlns:a16="http://schemas.microsoft.com/office/drawing/2014/main" id="{F9D3D4CD-1967-70C6-0088-8F254D07B794}"/>
              </a:ext>
            </a:extLst>
          </p:cNvPr>
          <p:cNvSpPr txBox="1"/>
          <p:nvPr/>
        </p:nvSpPr>
        <p:spPr>
          <a:xfrm>
            <a:off x="4977608" y="1392573"/>
            <a:ext cx="6481576" cy="954107"/>
          </a:xfrm>
          <a:prstGeom prst="rect">
            <a:avLst/>
          </a:prstGeom>
          <a:noFill/>
        </p:spPr>
        <p:txBody>
          <a:bodyPr wrap="square" rtlCol="0">
            <a:spAutoFit/>
          </a:bodyPr>
          <a:lstStyle/>
          <a:p>
            <a:endParaRPr lang="sk-SK" b="1" dirty="0">
              <a:solidFill>
                <a:schemeClr val="accent1"/>
              </a:solidFill>
              <a:latin typeface="Times New Roman" panose="02020603050405020304" pitchFamily="18" charset="0"/>
              <a:cs typeface="Times New Roman" panose="02020603050405020304" pitchFamily="18" charset="0"/>
            </a:endParaRPr>
          </a:p>
          <a:p>
            <a:endParaRPr lang="sk-SK" dirty="0">
              <a:latin typeface="Times New Roman" panose="02020603050405020304" pitchFamily="18" charset="0"/>
              <a:cs typeface="Times New Roman" panose="02020603050405020304" pitchFamily="18" charset="0"/>
            </a:endParaRPr>
          </a:p>
          <a:p>
            <a:endParaRPr lang="sk-SK" sz="2000" dirty="0">
              <a:latin typeface="Times New Roman" panose="02020603050405020304" pitchFamily="18" charset="0"/>
              <a:cs typeface="Times New Roman" panose="02020603050405020304" pitchFamily="18" charset="0"/>
            </a:endParaRPr>
          </a:p>
        </p:txBody>
      </p:sp>
      <p:sp>
        <p:nvSpPr>
          <p:cNvPr id="6" name="BlokTextu 5">
            <a:extLst>
              <a:ext uri="{FF2B5EF4-FFF2-40B4-BE49-F238E27FC236}">
                <a16:creationId xmlns:a16="http://schemas.microsoft.com/office/drawing/2014/main" id="{165C5E54-DD61-F495-0D79-EEE200427D59}"/>
              </a:ext>
            </a:extLst>
          </p:cNvPr>
          <p:cNvSpPr txBox="1"/>
          <p:nvPr/>
        </p:nvSpPr>
        <p:spPr>
          <a:xfrm>
            <a:off x="4874004" y="1560352"/>
            <a:ext cx="6585180" cy="646331"/>
          </a:xfrm>
          <a:prstGeom prst="rect">
            <a:avLst/>
          </a:prstGeom>
          <a:noFill/>
        </p:spPr>
        <p:txBody>
          <a:bodyPr wrap="square" rtlCol="0">
            <a:spAutoFit/>
          </a:bodyPr>
          <a:lstStyle/>
          <a:p>
            <a:endParaRPr lang="sk-SK" sz="1800" b="0" i="0" u="none" strike="noStrike" baseline="0" dirty="0">
              <a:solidFill>
                <a:srgbClr val="000000"/>
              </a:solidFill>
              <a:latin typeface="Times New Roman" panose="02020603050405020304" pitchFamily="18" charset="0"/>
            </a:endParaRPr>
          </a:p>
          <a:p>
            <a:endParaRPr lang="sk-SK" sz="1800" b="0" i="0" u="none" strike="noStrike" baseline="0" dirty="0">
              <a:solidFill>
                <a:srgbClr val="000000"/>
              </a:solidFill>
              <a:latin typeface="Times New Roman" panose="02020603050405020304" pitchFamily="18" charset="0"/>
            </a:endParaRPr>
          </a:p>
        </p:txBody>
      </p:sp>
      <p:sp>
        <p:nvSpPr>
          <p:cNvPr id="8" name="BlokTextu 7">
            <a:extLst>
              <a:ext uri="{FF2B5EF4-FFF2-40B4-BE49-F238E27FC236}">
                <a16:creationId xmlns:a16="http://schemas.microsoft.com/office/drawing/2014/main" id="{16D3D021-ED36-FE79-2ABC-972BED1C9FB0}"/>
              </a:ext>
            </a:extLst>
          </p:cNvPr>
          <p:cNvSpPr txBox="1"/>
          <p:nvPr/>
        </p:nvSpPr>
        <p:spPr>
          <a:xfrm>
            <a:off x="4977608" y="1560352"/>
            <a:ext cx="6364308" cy="646331"/>
          </a:xfrm>
          <a:prstGeom prst="rect">
            <a:avLst/>
          </a:prstGeom>
          <a:noFill/>
        </p:spPr>
        <p:txBody>
          <a:bodyPr wrap="square" rtlCol="0">
            <a:spAutoFit/>
          </a:bodyPr>
          <a:lstStyle/>
          <a:p>
            <a:pPr>
              <a:lnSpc>
                <a:spcPct val="90000"/>
              </a:lnSpc>
            </a:pPr>
            <a:endParaRPr lang="sk-SK" altLang="sk-SK" sz="2000" dirty="0">
              <a:latin typeface="Times New Roman" panose="02020603050405020304" pitchFamily="18" charset="0"/>
              <a:cs typeface="Times New Roman" panose="02020603050405020304" pitchFamily="18" charset="0"/>
            </a:endParaRPr>
          </a:p>
          <a:p>
            <a:pPr>
              <a:lnSpc>
                <a:spcPct val="90000"/>
              </a:lnSpc>
            </a:pPr>
            <a:endParaRPr lang="sk-SK" altLang="sk-SK" sz="2000" dirty="0">
              <a:latin typeface="Times New Roman" panose="02020603050405020304" pitchFamily="18" charset="0"/>
              <a:cs typeface="Times New Roman" panose="02020603050405020304" pitchFamily="18" charset="0"/>
            </a:endParaRPr>
          </a:p>
        </p:txBody>
      </p:sp>
      <p:sp>
        <p:nvSpPr>
          <p:cNvPr id="7" name="BlokTextu 6">
            <a:extLst>
              <a:ext uri="{FF2B5EF4-FFF2-40B4-BE49-F238E27FC236}">
                <a16:creationId xmlns:a16="http://schemas.microsoft.com/office/drawing/2014/main" id="{C4470DFB-26CC-6E80-A62D-8E2D14391850}"/>
              </a:ext>
            </a:extLst>
          </p:cNvPr>
          <p:cNvSpPr txBox="1"/>
          <p:nvPr/>
        </p:nvSpPr>
        <p:spPr>
          <a:xfrm>
            <a:off x="4977608" y="1174459"/>
            <a:ext cx="6618736" cy="4191917"/>
          </a:xfrm>
          <a:prstGeom prst="rect">
            <a:avLst/>
          </a:prstGeom>
          <a:noFill/>
        </p:spPr>
        <p:txBody>
          <a:bodyPr wrap="square" rtlCol="0">
            <a:spAutoFit/>
          </a:bodyPr>
          <a:lstStyle/>
          <a:p>
            <a:pPr>
              <a:lnSpc>
                <a:spcPct val="90000"/>
              </a:lnSpc>
            </a:pPr>
            <a:r>
              <a:rPr lang="sk-SK" altLang="sk-SK" b="1" dirty="0">
                <a:latin typeface="Times New Roman" panose="02020603050405020304" pitchFamily="18" charset="0"/>
                <a:cs typeface="Times New Roman" panose="02020603050405020304" pitchFamily="18" charset="0"/>
              </a:rPr>
              <a:t>trestný čin „ ublíženie na zdraví“</a:t>
            </a:r>
            <a:r>
              <a:rPr lang="sk-SK" altLang="sk-SK" dirty="0">
                <a:latin typeface="Times New Roman" panose="02020603050405020304" pitchFamily="18" charset="0"/>
                <a:cs typeface="Times New Roman" panose="02020603050405020304" pitchFamily="18" charset="0"/>
              </a:rPr>
              <a:t>§ 156 Trestného zákona</a:t>
            </a:r>
          </a:p>
          <a:p>
            <a:pPr>
              <a:lnSpc>
                <a:spcPct val="90000"/>
              </a:lnSpc>
            </a:pPr>
            <a:r>
              <a:rPr lang="sk-SK" altLang="sk-SK" dirty="0">
                <a:latin typeface="Times New Roman" panose="02020603050405020304" pitchFamily="18" charset="0"/>
                <a:cs typeface="Times New Roman" panose="02020603050405020304" pitchFamily="18" charset="0"/>
              </a:rPr>
              <a:t>	(1) Kto inému úmyselne ublíži na zdraví, potrestá sa odňatím slobody na šesť mesiacov až dva roky.</a:t>
            </a:r>
          </a:p>
          <a:p>
            <a:pPr>
              <a:lnSpc>
                <a:spcPct val="90000"/>
              </a:lnSpc>
            </a:pPr>
            <a:r>
              <a:rPr lang="sk-SK" altLang="sk-SK" dirty="0">
                <a:latin typeface="Times New Roman" panose="02020603050405020304" pitchFamily="18" charset="0"/>
                <a:cs typeface="Times New Roman" panose="02020603050405020304" pitchFamily="18" charset="0"/>
              </a:rPr>
              <a:t>	(2) </a:t>
            </a:r>
            <a:r>
              <a:rPr lang="sk-SK" altLang="sk-SK" b="1" dirty="0">
                <a:latin typeface="Times New Roman" panose="02020603050405020304" pitchFamily="18" charset="0"/>
                <a:cs typeface="Times New Roman" panose="02020603050405020304" pitchFamily="18" charset="0"/>
              </a:rPr>
              <a:t>Odňatím slobody na jeden rok až tri roky sa páchateľ potrestá, ak spácha čin uvedený v odseku 1</a:t>
            </a:r>
          </a:p>
          <a:p>
            <a:pPr>
              <a:lnSpc>
                <a:spcPct val="90000"/>
              </a:lnSpc>
            </a:pPr>
            <a:r>
              <a:rPr lang="sk-SK" altLang="sk-SK" b="1" dirty="0">
                <a:latin typeface="Times New Roman" panose="02020603050405020304" pitchFamily="18" charset="0"/>
                <a:cs typeface="Times New Roman" panose="02020603050405020304" pitchFamily="18" charset="0"/>
              </a:rPr>
              <a:t>a) na chránenej osobe</a:t>
            </a:r>
            <a:r>
              <a:rPr lang="sk-SK" altLang="sk-SK" dirty="0">
                <a:latin typeface="Times New Roman" panose="02020603050405020304" pitchFamily="18" charset="0"/>
                <a:cs typeface="Times New Roman" panose="02020603050405020304" pitchFamily="18" charset="0"/>
              </a:rPr>
              <a:t>, alebo</a:t>
            </a:r>
          </a:p>
          <a:p>
            <a:pPr>
              <a:lnSpc>
                <a:spcPct val="90000"/>
              </a:lnSpc>
            </a:pPr>
            <a:r>
              <a:rPr lang="sk-SK" altLang="sk-SK" dirty="0">
                <a:latin typeface="Times New Roman" panose="02020603050405020304" pitchFamily="18" charset="0"/>
                <a:cs typeface="Times New Roman" panose="02020603050405020304" pitchFamily="18" charset="0"/>
              </a:rPr>
              <a:t>b) z osobitného motívu. </a:t>
            </a:r>
          </a:p>
          <a:p>
            <a:pPr>
              <a:lnSpc>
                <a:spcPct val="90000"/>
              </a:lnSpc>
            </a:pPr>
            <a:r>
              <a:rPr lang="sk-SK" altLang="sk-SK" dirty="0">
                <a:latin typeface="Times New Roman" panose="02020603050405020304" pitchFamily="18" charset="0"/>
                <a:cs typeface="Times New Roman" panose="02020603050405020304" pitchFamily="18" charset="0"/>
              </a:rPr>
              <a:t>(od 14. rokov veku)</a:t>
            </a:r>
          </a:p>
          <a:p>
            <a:pPr>
              <a:lnSpc>
                <a:spcPct val="90000"/>
              </a:lnSpc>
            </a:pPr>
            <a:r>
              <a:rPr lang="sk-SK" altLang="sk-SK" dirty="0">
                <a:latin typeface="Times New Roman" panose="02020603050405020304" pitchFamily="18" charset="0"/>
                <a:cs typeface="Times New Roman" panose="02020603050405020304" pitchFamily="18" charset="0"/>
              </a:rPr>
              <a:t>Ublížením na zdraví sa na účely tohto zákona rozumie také poškodenie zdravia iného, ktoré si objektívne vyžiadalo lekárske vyšetrenie, ošetrenie alebo liečenie, počas ktorého bol nie iba na krátky čas sťažený obvyklý spôsob života poškodeného.</a:t>
            </a:r>
          </a:p>
          <a:p>
            <a:r>
              <a:rPr lang="sk-SK" altLang="sk-SK" dirty="0">
                <a:latin typeface="Times New Roman" panose="02020603050405020304" pitchFamily="18" charset="0"/>
                <a:cs typeface="Times New Roman" panose="02020603050405020304" pitchFamily="18" charset="0"/>
              </a:rPr>
              <a:t>Ak nie sú naplnené znaky trestného činu- - </a:t>
            </a:r>
            <a:r>
              <a:rPr lang="sk-SK" altLang="sk-SK" b="1" dirty="0">
                <a:latin typeface="Times New Roman" panose="02020603050405020304" pitchFamily="18" charset="0"/>
                <a:cs typeface="Times New Roman" panose="02020603050405020304" pitchFamily="18" charset="0"/>
              </a:rPr>
              <a:t>priestupok proti občianskemu spolunažívaniu</a:t>
            </a:r>
            <a:r>
              <a:rPr lang="sk-SK" altLang="sk-SK" dirty="0">
                <a:latin typeface="Times New Roman" panose="02020603050405020304" pitchFamily="18" charset="0"/>
                <a:cs typeface="Times New Roman" panose="02020603050405020304" pitchFamily="18" charset="0"/>
              </a:rPr>
              <a:t> -§ 49 zákona o priestupkoch</a:t>
            </a:r>
          </a:p>
          <a:p>
            <a:r>
              <a:rPr lang="sk-SK" altLang="sk-SK" dirty="0">
                <a:latin typeface="Times New Roman" panose="02020603050405020304" pitchFamily="18" charset="0"/>
                <a:cs typeface="Times New Roman" panose="02020603050405020304" pitchFamily="18" charset="0"/>
              </a:rPr>
              <a:t>(Od 15. rokov veku)</a:t>
            </a:r>
          </a:p>
          <a:p>
            <a:pPr>
              <a:lnSpc>
                <a:spcPct val="90000"/>
              </a:lnSpc>
            </a:pPr>
            <a:endParaRPr lang="sk-SK" altLang="sk-SK" sz="1800" dirty="0"/>
          </a:p>
        </p:txBody>
      </p:sp>
    </p:spTree>
    <p:extLst>
      <p:ext uri="{BB962C8B-B14F-4D97-AF65-F5344CB8AC3E}">
        <p14:creationId xmlns:p14="http://schemas.microsoft.com/office/powerpoint/2010/main" val="222142068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Effect transition="in" filter="fade">
                                      <p:cBhvr>
                                        <p:cTn id="15" dur="500"/>
                                        <p:tgtEl>
                                          <p:spTgt spid="7">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7">
                                            <p:txEl>
                                              <p:pRg st="2" end="2"/>
                                            </p:txEl>
                                          </p:spTgt>
                                        </p:tgtEl>
                                        <p:attrNameLst>
                                          <p:attrName>style.visibility</p:attrName>
                                        </p:attrNameLst>
                                      </p:cBhvr>
                                      <p:to>
                                        <p:strVal val="visible"/>
                                      </p:to>
                                    </p:set>
                                    <p:animEffect transition="in" filter="fade">
                                      <p:cBhvr>
                                        <p:cTn id="18" dur="500"/>
                                        <p:tgtEl>
                                          <p:spTgt spid="7">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Effect transition="in" filter="fade">
                                      <p:cBhvr>
                                        <p:cTn id="21" dur="500"/>
                                        <p:tgtEl>
                                          <p:spTgt spid="7">
                                            <p:txEl>
                                              <p:pRg st="3" end="3"/>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7">
                                            <p:txEl>
                                              <p:pRg st="4" end="4"/>
                                            </p:txEl>
                                          </p:spTgt>
                                        </p:tgtEl>
                                        <p:attrNameLst>
                                          <p:attrName>style.visibility</p:attrName>
                                        </p:attrNameLst>
                                      </p:cBhvr>
                                      <p:to>
                                        <p:strVal val="visible"/>
                                      </p:to>
                                    </p:set>
                                    <p:animEffect transition="in" filter="fade">
                                      <p:cBhvr>
                                        <p:cTn id="24" dur="500"/>
                                        <p:tgtEl>
                                          <p:spTgt spid="7">
                                            <p:txEl>
                                              <p:pRg st="4" end="4"/>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Effect transition="in" filter="fade">
                                      <p:cBhvr>
                                        <p:cTn id="27" dur="500"/>
                                        <p:tgtEl>
                                          <p:spTgt spid="7">
                                            <p:txEl>
                                              <p:pRg st="5" end="5"/>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7">
                                            <p:txEl>
                                              <p:pRg st="6" end="6"/>
                                            </p:txEl>
                                          </p:spTgt>
                                        </p:tgtEl>
                                        <p:attrNameLst>
                                          <p:attrName>style.visibility</p:attrName>
                                        </p:attrNameLst>
                                      </p:cBhvr>
                                      <p:to>
                                        <p:strVal val="visible"/>
                                      </p:to>
                                    </p:set>
                                    <p:animEffect transition="in" filter="fade">
                                      <p:cBhvr>
                                        <p:cTn id="30" dur="500"/>
                                        <p:tgtEl>
                                          <p:spTgt spid="7">
                                            <p:txEl>
                                              <p:pRg st="6" end="6"/>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7">
                                            <p:txEl>
                                              <p:pRg st="7" end="7"/>
                                            </p:txEl>
                                          </p:spTgt>
                                        </p:tgtEl>
                                        <p:attrNameLst>
                                          <p:attrName>style.visibility</p:attrName>
                                        </p:attrNameLst>
                                      </p:cBhvr>
                                      <p:to>
                                        <p:strVal val="visible"/>
                                      </p:to>
                                    </p:set>
                                    <p:animEffect transition="in" filter="fade">
                                      <p:cBhvr>
                                        <p:cTn id="33" dur="500"/>
                                        <p:tgtEl>
                                          <p:spTgt spid="7">
                                            <p:txEl>
                                              <p:pRg st="7" end="7"/>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7">
                                            <p:txEl>
                                              <p:pRg st="8" end="8"/>
                                            </p:txEl>
                                          </p:spTgt>
                                        </p:tgtEl>
                                        <p:attrNameLst>
                                          <p:attrName>style.visibility</p:attrName>
                                        </p:attrNameLst>
                                      </p:cBhvr>
                                      <p:to>
                                        <p:strVal val="visible"/>
                                      </p:to>
                                    </p:set>
                                    <p:animEffect transition="in" filter="fade">
                                      <p:cBhvr>
                                        <p:cTn id="36"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Obrázok 4" descr="Obrázok s látkou, stolom, červená, zakrytý&#10;&#10;Automaticky generovaný popis">
            <a:extLst>
              <a:ext uri="{FF2B5EF4-FFF2-40B4-BE49-F238E27FC236}">
                <a16:creationId xmlns:a16="http://schemas.microsoft.com/office/drawing/2014/main" id="{6D3BA21E-E6C8-4E14-8E53-C5DF567E9D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0" y="10"/>
            <a:ext cx="12191979" cy="6857990"/>
          </a:xfrm>
          <a:prstGeom prst="rect">
            <a:avLst/>
          </a:prstGeom>
        </p:spPr>
      </p:pic>
      <p:sp>
        <p:nvSpPr>
          <p:cNvPr id="64" name="Obdĺžnik 59">
            <a:extLst>
              <a:ext uri="{FF2B5EF4-FFF2-40B4-BE49-F238E27FC236}">
                <a16:creationId xmlns:a16="http://schemas.microsoft.com/office/drawing/2014/main" id="{2644B391-9BFE-445C-A9EC-F544BB85FB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7329" y="1808532"/>
            <a:ext cx="5452527" cy="3240936"/>
          </a:xfrm>
          <a:prstGeom prst="rect">
            <a:avLst/>
          </a:prstGeom>
          <a:solidFill>
            <a:schemeClr val="bg1">
              <a:lumMod val="75000"/>
              <a:lumOff val="25000"/>
            </a:schemeClr>
          </a:solidFill>
          <a:ln w="6350" cap="sq" cmpd="sng" algn="ctr">
            <a:noFill/>
            <a:prstDash val="solid"/>
            <a:miter lim="800000"/>
          </a:ln>
          <a:effectLst/>
        </p:spPr>
      </p:sp>
      <p:sp>
        <p:nvSpPr>
          <p:cNvPr id="65" name="Obdĺžnik 61">
            <a:extLst>
              <a:ext uri="{FF2B5EF4-FFF2-40B4-BE49-F238E27FC236}">
                <a16:creationId xmlns:a16="http://schemas.microsoft.com/office/drawing/2014/main" id="{80F26E69-87D9-4655-AE7B-280A87AA3C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3272" y="1975104"/>
            <a:ext cx="5120640" cy="2907792"/>
          </a:xfrm>
          <a:prstGeom prst="rect">
            <a:avLst/>
          </a:prstGeom>
          <a:noFill/>
          <a:ln w="6350" cap="sq" cmpd="sng" algn="ctr">
            <a:solidFill>
              <a:schemeClr val="tx1"/>
            </a:solidFill>
            <a:prstDash val="solid"/>
            <a:miter lim="800000"/>
          </a:ln>
          <a:effectLst>
            <a:softEdge rad="0"/>
          </a:effectLst>
        </p:spPr>
      </p:sp>
      <p:sp>
        <p:nvSpPr>
          <p:cNvPr id="2" name="Nadpis 1">
            <a:extLst>
              <a:ext uri="{FF2B5EF4-FFF2-40B4-BE49-F238E27FC236}">
                <a16:creationId xmlns:a16="http://schemas.microsoft.com/office/drawing/2014/main" id="{18C3B467-088C-4F3D-A9A7-105C4E1E20CD}"/>
              </a:ext>
            </a:extLst>
          </p:cNvPr>
          <p:cNvSpPr>
            <a:spLocks noGrp="1"/>
          </p:cNvSpPr>
          <p:nvPr>
            <p:ph type="ctrTitle"/>
          </p:nvPr>
        </p:nvSpPr>
        <p:spPr>
          <a:xfrm>
            <a:off x="1276055" y="2350017"/>
            <a:ext cx="4775075" cy="1630906"/>
          </a:xfrm>
        </p:spPr>
        <p:txBody>
          <a:bodyPr rtlCol="0">
            <a:normAutofit/>
          </a:bodyPr>
          <a:lstStyle/>
          <a:p>
            <a:pPr rtl="0"/>
            <a:r>
              <a:rPr lang="sk" sz="4400" b="1" dirty="0">
                <a:solidFill>
                  <a:schemeClr val="tx1"/>
                </a:solidFill>
                <a:latin typeface="Times New Roman" panose="02020603050405020304" pitchFamily="18" charset="0"/>
                <a:cs typeface="Times New Roman" panose="02020603050405020304" pitchFamily="18" charset="0"/>
              </a:rPr>
              <a:t>Ďakujem za pozornosť</a:t>
            </a:r>
          </a:p>
        </p:txBody>
      </p:sp>
      <p:sp>
        <p:nvSpPr>
          <p:cNvPr id="3" name="Podnadpis 2">
            <a:extLst>
              <a:ext uri="{FF2B5EF4-FFF2-40B4-BE49-F238E27FC236}">
                <a16:creationId xmlns:a16="http://schemas.microsoft.com/office/drawing/2014/main" id="{C8722DDC-8EEE-4A06-8DFE-B44871EAA2CF}"/>
              </a:ext>
            </a:extLst>
          </p:cNvPr>
          <p:cNvSpPr>
            <a:spLocks noGrp="1"/>
          </p:cNvSpPr>
          <p:nvPr>
            <p:ph type="subTitle" idx="1"/>
          </p:nvPr>
        </p:nvSpPr>
        <p:spPr>
          <a:xfrm>
            <a:off x="1276055" y="3990546"/>
            <a:ext cx="4775075" cy="559656"/>
          </a:xfrm>
        </p:spPr>
        <p:txBody>
          <a:bodyPr rtlCol="0">
            <a:noAutofit/>
          </a:bodyPr>
          <a:lstStyle/>
          <a:p>
            <a:pPr rtl="0"/>
            <a:endParaRPr lang="sk" sz="1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8620081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nodePh="1">
                                  <p:stCondLst>
                                    <p:cond delay="0"/>
                                  </p:stCondLst>
                                  <p:endCondLst>
                                    <p:cond evt="begin" delay="0">
                                      <p:tn val="10"/>
                                    </p:cond>
                                  </p:end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Obrázok 3" descr="Obrázok s látkou, stolom, červená, zakrytý&#10;&#10;Automaticky generovaný popis">
            <a:extLst>
              <a:ext uri="{FF2B5EF4-FFF2-40B4-BE49-F238E27FC236}">
                <a16:creationId xmlns:a16="http://schemas.microsoft.com/office/drawing/2014/main" id="{5C002EE5-E4FF-463C-8DAA-9AC0B6D407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1" y="0"/>
            <a:ext cx="12191979" cy="6857990"/>
          </a:xfrm>
          <a:prstGeom prst="rect">
            <a:avLst/>
          </a:prstGeom>
        </p:spPr>
      </p:pic>
      <p:sp>
        <p:nvSpPr>
          <p:cNvPr id="29" name="Obdĺžnik 22">
            <a:extLst>
              <a:ext uri="{FF2B5EF4-FFF2-40B4-BE49-F238E27FC236}">
                <a16:creationId xmlns:a16="http://schemas.microsoft.com/office/drawing/2014/main" id="{F5380E9A-163E-4576-BCDD-0A450B7E9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9943" y="237744"/>
            <a:ext cx="7652977" cy="6382512"/>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Obdĺžnik 24">
            <a:extLst>
              <a:ext uri="{FF2B5EF4-FFF2-40B4-BE49-F238E27FC236}">
                <a16:creationId xmlns:a16="http://schemas.microsoft.com/office/drawing/2014/main" id="{88DDEF77-9746-4D83-91F9-442A2487E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7103" y="374904"/>
            <a:ext cx="7340156"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Nadpis 1">
            <a:extLst>
              <a:ext uri="{FF2B5EF4-FFF2-40B4-BE49-F238E27FC236}">
                <a16:creationId xmlns:a16="http://schemas.microsoft.com/office/drawing/2014/main" id="{92C9295F-E638-4F61-AFE2-CF3E40556031}"/>
              </a:ext>
            </a:extLst>
          </p:cNvPr>
          <p:cNvSpPr>
            <a:spLocks noGrp="1"/>
          </p:cNvSpPr>
          <p:nvPr>
            <p:ph type="title"/>
          </p:nvPr>
        </p:nvSpPr>
        <p:spPr>
          <a:xfrm>
            <a:off x="4740751" y="642594"/>
            <a:ext cx="6718433" cy="749978"/>
          </a:xfrm>
        </p:spPr>
        <p:txBody>
          <a:bodyPr rtlCol="0">
            <a:normAutofit fontScale="90000"/>
          </a:bodyPr>
          <a:lstStyle/>
          <a:p>
            <a:pPr rtl="0"/>
            <a:r>
              <a:rPr lang="sk-SK" b="1" dirty="0">
                <a:solidFill>
                  <a:schemeClr val="tx1">
                    <a:lumMod val="75000"/>
                    <a:lumOff val="25000"/>
                  </a:schemeClr>
                </a:solidFill>
                <a:latin typeface="Times New Roman" panose="02020603050405020304" pitchFamily="18" charset="0"/>
                <a:cs typeface="Times New Roman" panose="02020603050405020304" pitchFamily="18" charset="0"/>
              </a:rPr>
              <a:t>Bonus: §144 školského zákona</a:t>
            </a:r>
            <a:br>
              <a:rPr lang="sk-SK" b="1" dirty="0">
                <a:solidFill>
                  <a:schemeClr val="tx1">
                    <a:lumMod val="75000"/>
                    <a:lumOff val="25000"/>
                  </a:schemeClr>
                </a:solidFill>
                <a:latin typeface="Times New Roman" panose="02020603050405020304" pitchFamily="18" charset="0"/>
                <a:cs typeface="Times New Roman" panose="02020603050405020304" pitchFamily="18" charset="0"/>
              </a:rPr>
            </a:br>
            <a:br>
              <a:rPr lang="sk-SK" b="1" dirty="0">
                <a:solidFill>
                  <a:schemeClr val="tx1">
                    <a:lumMod val="75000"/>
                    <a:lumOff val="25000"/>
                  </a:schemeClr>
                </a:solidFill>
                <a:latin typeface="Times New Roman" panose="02020603050405020304" pitchFamily="18" charset="0"/>
                <a:cs typeface="Times New Roman" panose="02020603050405020304" pitchFamily="18" charset="0"/>
              </a:rPr>
            </a:br>
            <a:endParaRPr lang="en-US"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3" name="BlokTextu 2">
            <a:extLst>
              <a:ext uri="{FF2B5EF4-FFF2-40B4-BE49-F238E27FC236}">
                <a16:creationId xmlns:a16="http://schemas.microsoft.com/office/drawing/2014/main" id="{F9D3D4CD-1967-70C6-0088-8F254D07B794}"/>
              </a:ext>
            </a:extLst>
          </p:cNvPr>
          <p:cNvSpPr txBox="1"/>
          <p:nvPr/>
        </p:nvSpPr>
        <p:spPr>
          <a:xfrm>
            <a:off x="4977608" y="1392573"/>
            <a:ext cx="6481576" cy="954107"/>
          </a:xfrm>
          <a:prstGeom prst="rect">
            <a:avLst/>
          </a:prstGeom>
          <a:noFill/>
        </p:spPr>
        <p:txBody>
          <a:bodyPr wrap="square" rtlCol="0">
            <a:spAutoFit/>
          </a:bodyPr>
          <a:lstStyle/>
          <a:p>
            <a:endParaRPr lang="sk-SK" b="1" dirty="0">
              <a:solidFill>
                <a:schemeClr val="accent1"/>
              </a:solidFill>
              <a:latin typeface="Times New Roman" panose="02020603050405020304" pitchFamily="18" charset="0"/>
              <a:cs typeface="Times New Roman" panose="02020603050405020304" pitchFamily="18" charset="0"/>
            </a:endParaRPr>
          </a:p>
          <a:p>
            <a:endParaRPr lang="sk-SK" dirty="0">
              <a:latin typeface="Times New Roman" panose="02020603050405020304" pitchFamily="18" charset="0"/>
              <a:cs typeface="Times New Roman" panose="02020603050405020304" pitchFamily="18" charset="0"/>
            </a:endParaRPr>
          </a:p>
          <a:p>
            <a:endParaRPr lang="sk-SK" sz="2000" dirty="0">
              <a:latin typeface="Times New Roman" panose="02020603050405020304" pitchFamily="18" charset="0"/>
              <a:cs typeface="Times New Roman" panose="02020603050405020304" pitchFamily="18" charset="0"/>
            </a:endParaRPr>
          </a:p>
        </p:txBody>
      </p:sp>
      <p:sp>
        <p:nvSpPr>
          <p:cNvPr id="6" name="BlokTextu 5">
            <a:extLst>
              <a:ext uri="{FF2B5EF4-FFF2-40B4-BE49-F238E27FC236}">
                <a16:creationId xmlns:a16="http://schemas.microsoft.com/office/drawing/2014/main" id="{165C5E54-DD61-F495-0D79-EEE200427D59}"/>
              </a:ext>
            </a:extLst>
          </p:cNvPr>
          <p:cNvSpPr txBox="1"/>
          <p:nvPr/>
        </p:nvSpPr>
        <p:spPr>
          <a:xfrm>
            <a:off x="4874004" y="1560352"/>
            <a:ext cx="6585180" cy="646331"/>
          </a:xfrm>
          <a:prstGeom prst="rect">
            <a:avLst/>
          </a:prstGeom>
          <a:noFill/>
        </p:spPr>
        <p:txBody>
          <a:bodyPr wrap="square" rtlCol="0">
            <a:spAutoFit/>
          </a:bodyPr>
          <a:lstStyle/>
          <a:p>
            <a:endParaRPr lang="sk-SK" sz="1800" b="0" i="0" u="none" strike="noStrike" baseline="0" dirty="0">
              <a:solidFill>
                <a:srgbClr val="000000"/>
              </a:solidFill>
              <a:latin typeface="Times New Roman" panose="02020603050405020304" pitchFamily="18" charset="0"/>
            </a:endParaRPr>
          </a:p>
          <a:p>
            <a:endParaRPr lang="sk-SK" sz="1800" b="0" i="0" u="none" strike="noStrike" baseline="0" dirty="0">
              <a:solidFill>
                <a:srgbClr val="000000"/>
              </a:solidFill>
              <a:latin typeface="Times New Roman" panose="02020603050405020304" pitchFamily="18" charset="0"/>
            </a:endParaRPr>
          </a:p>
        </p:txBody>
      </p:sp>
      <p:sp>
        <p:nvSpPr>
          <p:cNvPr id="8" name="BlokTextu 7">
            <a:extLst>
              <a:ext uri="{FF2B5EF4-FFF2-40B4-BE49-F238E27FC236}">
                <a16:creationId xmlns:a16="http://schemas.microsoft.com/office/drawing/2014/main" id="{16D3D021-ED36-FE79-2ABC-972BED1C9FB0}"/>
              </a:ext>
            </a:extLst>
          </p:cNvPr>
          <p:cNvSpPr txBox="1"/>
          <p:nvPr/>
        </p:nvSpPr>
        <p:spPr>
          <a:xfrm>
            <a:off x="4417103" y="683188"/>
            <a:ext cx="6364308" cy="1200329"/>
          </a:xfrm>
          <a:prstGeom prst="rect">
            <a:avLst/>
          </a:prstGeom>
          <a:noFill/>
        </p:spPr>
        <p:txBody>
          <a:bodyPr wrap="square" rtlCol="0">
            <a:spAutoFit/>
          </a:bodyPr>
          <a:lstStyle/>
          <a:p>
            <a:pPr>
              <a:lnSpc>
                <a:spcPct val="90000"/>
              </a:lnSpc>
            </a:pPr>
            <a:endParaRPr lang="sk-SK" altLang="sk-SK" sz="2000" dirty="0">
              <a:latin typeface="Times New Roman" panose="02020603050405020304" pitchFamily="18" charset="0"/>
              <a:cs typeface="Times New Roman" panose="02020603050405020304" pitchFamily="18" charset="0"/>
            </a:endParaRPr>
          </a:p>
          <a:p>
            <a:pPr>
              <a:lnSpc>
                <a:spcPct val="90000"/>
              </a:lnSpc>
            </a:pPr>
            <a:r>
              <a:rPr lang="sk-SK" altLang="sk-SK" sz="2000" b="1" dirty="0">
                <a:latin typeface="Times New Roman" panose="02020603050405020304" pitchFamily="18" charset="0"/>
                <a:cs typeface="Times New Roman" panose="02020603050405020304" pitchFamily="18" charset="0"/>
              </a:rPr>
              <a:t>PŠD – na podaniach týkajúcich sa výchovy a vzdelávania, o ktorých sa rozhoduje v správnom konaní sa vyžaduje podpis oboch zákonných zástupcov žiaka</a:t>
            </a:r>
          </a:p>
        </p:txBody>
      </p:sp>
      <p:sp>
        <p:nvSpPr>
          <p:cNvPr id="5" name="BlokTextu 4">
            <a:extLst>
              <a:ext uri="{FF2B5EF4-FFF2-40B4-BE49-F238E27FC236}">
                <a16:creationId xmlns:a16="http://schemas.microsoft.com/office/drawing/2014/main" id="{D065ABA7-9642-1641-040F-C15038D34E17}"/>
              </a:ext>
            </a:extLst>
          </p:cNvPr>
          <p:cNvSpPr txBox="1"/>
          <p:nvPr/>
        </p:nvSpPr>
        <p:spPr>
          <a:xfrm>
            <a:off x="4417103" y="2191801"/>
            <a:ext cx="6555631" cy="3970318"/>
          </a:xfrm>
          <a:prstGeom prst="rect">
            <a:avLst/>
          </a:prstGeom>
          <a:noFill/>
        </p:spPr>
        <p:txBody>
          <a:bodyPr wrap="square" rtlCol="0">
            <a:spAutoFit/>
          </a:bodyPr>
          <a:lstStyle/>
          <a:p>
            <a:r>
              <a:rPr lang="sk-SK" dirty="0">
                <a:solidFill>
                  <a:srgbClr val="FF0000"/>
                </a:solidFill>
              </a:rPr>
              <a:t>Nevyžaduje sa ak:</a:t>
            </a:r>
          </a:p>
          <a:p>
            <a:endParaRPr lang="sk-SK" dirty="0">
              <a:solidFill>
                <a:srgbClr val="FF0000"/>
              </a:solidFill>
            </a:endParaRPr>
          </a:p>
          <a:p>
            <a:pPr marL="342900" indent="-342900">
              <a:buFont typeface="+mj-lt"/>
              <a:buAutoNum type="arabicPeriod"/>
            </a:pPr>
            <a:r>
              <a:rPr lang="sk-SK" dirty="0">
                <a:latin typeface="Times New Roman" panose="02020603050405020304" pitchFamily="18" charset="0"/>
                <a:cs typeface="Times New Roman" panose="02020603050405020304" pitchFamily="18" charset="0"/>
              </a:rPr>
              <a:t>Jednému z rodičov bol obmedzený alebo pozastavený výkon rodičovských práv </a:t>
            </a:r>
            <a:r>
              <a:rPr lang="sk-SK" b="1" dirty="0">
                <a:solidFill>
                  <a:srgbClr val="FF0000"/>
                </a:solidFill>
                <a:latin typeface="Times New Roman" panose="02020603050405020304" pitchFamily="18" charset="0"/>
                <a:cs typeface="Times New Roman" panose="02020603050405020304" pitchFamily="18" charset="0"/>
              </a:rPr>
              <a:t>!!! Nie zverený do starostlivosti!!!</a:t>
            </a:r>
          </a:p>
          <a:p>
            <a:pPr marL="342900" indent="-342900">
              <a:buFont typeface="+mj-lt"/>
              <a:buAutoNum type="arabicPeriod"/>
            </a:pPr>
            <a:endParaRPr lang="sk-SK" b="1" dirty="0">
              <a:solidFill>
                <a:srgbClr val="FF0000"/>
              </a:solidFill>
            </a:endParaRPr>
          </a:p>
          <a:p>
            <a:pPr marL="342900" indent="-342900">
              <a:buFont typeface="+mj-lt"/>
              <a:buAutoNum type="arabicPeriod"/>
            </a:pPr>
            <a:r>
              <a:rPr lang="sk-SK" dirty="0">
                <a:latin typeface="Times New Roman" panose="02020603050405020304" pitchFamily="18" charset="0"/>
                <a:cs typeface="Times New Roman" panose="02020603050405020304" pitchFamily="18" charset="0"/>
              </a:rPr>
              <a:t>Jeden z rodičov nie je schopný zo zdravotných dôvodov sa podpísať</a:t>
            </a:r>
          </a:p>
          <a:p>
            <a:pPr marL="342900" indent="-342900">
              <a:buFont typeface="+mj-lt"/>
              <a:buAutoNum type="arabicPeriod"/>
            </a:pPr>
            <a:endParaRPr lang="sk-SK" dirty="0">
              <a:latin typeface="Times New Roman" panose="02020603050405020304" pitchFamily="18" charset="0"/>
              <a:cs typeface="Times New Roman" panose="02020603050405020304" pitchFamily="18" charset="0"/>
            </a:endParaRPr>
          </a:p>
          <a:p>
            <a:pPr marL="342900" indent="-342900">
              <a:buFont typeface="+mj-lt"/>
              <a:buAutoNum type="arabicPeriod"/>
            </a:pPr>
            <a:r>
              <a:rPr lang="sk-SK" dirty="0">
                <a:latin typeface="Times New Roman" panose="02020603050405020304" pitchFamily="18" charset="0"/>
                <a:cs typeface="Times New Roman" panose="02020603050405020304" pitchFamily="18" charset="0"/>
              </a:rPr>
              <a:t>Vec neznesie odklad, zadováženie súhlasu druhého rodiča je spojené z ťažko prekonateľnou prekážkou a je to v najlepšom záujme dieťaťa</a:t>
            </a:r>
          </a:p>
          <a:p>
            <a:endParaRPr lang="sk-SK" dirty="0">
              <a:latin typeface="Times New Roman" panose="02020603050405020304" pitchFamily="18" charset="0"/>
              <a:cs typeface="Times New Roman" panose="02020603050405020304" pitchFamily="18" charset="0"/>
            </a:endParaRPr>
          </a:p>
          <a:p>
            <a:endParaRPr lang="sk-SK" dirty="0">
              <a:latin typeface="Times New Roman" panose="02020603050405020304" pitchFamily="18" charset="0"/>
              <a:cs typeface="Times New Roman" panose="02020603050405020304" pitchFamily="18" charset="0"/>
            </a:endParaRPr>
          </a:p>
          <a:p>
            <a:endParaRPr lang="sk-SK" dirty="0"/>
          </a:p>
        </p:txBody>
      </p:sp>
    </p:spTree>
    <p:extLst>
      <p:ext uri="{BB962C8B-B14F-4D97-AF65-F5344CB8AC3E}">
        <p14:creationId xmlns:p14="http://schemas.microsoft.com/office/powerpoint/2010/main" val="1075046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 calcmode="lin" valueType="num">
                                      <p:cBhvr additive="base">
                                        <p:cTn id="1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5">
                                            <p:txEl>
                                              <p:pRg st="2" end="2"/>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 calcmode="lin" valueType="num">
                                      <p:cBhvr additive="base">
                                        <p:cTn id="22"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4" end="4"/>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5">
                                            <p:txEl>
                                              <p:pRg st="6" end="6"/>
                                            </p:txEl>
                                          </p:spTgt>
                                        </p:tgtEl>
                                        <p:attrNameLst>
                                          <p:attrName>style.visibility</p:attrName>
                                        </p:attrNameLst>
                                      </p:cBhvr>
                                      <p:to>
                                        <p:strVal val="visible"/>
                                      </p:to>
                                    </p:set>
                                    <p:anim calcmode="lin" valueType="num">
                                      <p:cBhvr additive="base">
                                        <p:cTn id="26"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Obrázok 3" descr="Obrázok s látkou, stolom, červená, zakrytý&#10;&#10;Automaticky generovaný popis">
            <a:extLst>
              <a:ext uri="{FF2B5EF4-FFF2-40B4-BE49-F238E27FC236}">
                <a16:creationId xmlns:a16="http://schemas.microsoft.com/office/drawing/2014/main" id="{5C002EE5-E4FF-463C-8DAA-9AC0B6D407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1" y="0"/>
            <a:ext cx="12191979" cy="6857990"/>
          </a:xfrm>
          <a:prstGeom prst="rect">
            <a:avLst/>
          </a:prstGeom>
        </p:spPr>
      </p:pic>
      <p:sp>
        <p:nvSpPr>
          <p:cNvPr id="29" name="Obdĺžnik 22">
            <a:extLst>
              <a:ext uri="{FF2B5EF4-FFF2-40B4-BE49-F238E27FC236}">
                <a16:creationId xmlns:a16="http://schemas.microsoft.com/office/drawing/2014/main" id="{F5380E9A-163E-4576-BCDD-0A450B7E9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9943" y="237744"/>
            <a:ext cx="7652977" cy="6382512"/>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Obdĺžnik 24">
            <a:extLst>
              <a:ext uri="{FF2B5EF4-FFF2-40B4-BE49-F238E27FC236}">
                <a16:creationId xmlns:a16="http://schemas.microsoft.com/office/drawing/2014/main" id="{88DDEF77-9746-4D83-91F9-442A2487E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7103" y="374904"/>
            <a:ext cx="7340156"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Nadpis 1">
            <a:extLst>
              <a:ext uri="{FF2B5EF4-FFF2-40B4-BE49-F238E27FC236}">
                <a16:creationId xmlns:a16="http://schemas.microsoft.com/office/drawing/2014/main" id="{92C9295F-E638-4F61-AFE2-CF3E40556031}"/>
              </a:ext>
            </a:extLst>
          </p:cNvPr>
          <p:cNvSpPr>
            <a:spLocks noGrp="1"/>
          </p:cNvSpPr>
          <p:nvPr>
            <p:ph type="title"/>
          </p:nvPr>
        </p:nvSpPr>
        <p:spPr>
          <a:xfrm>
            <a:off x="4740751" y="642594"/>
            <a:ext cx="6718433" cy="749978"/>
          </a:xfrm>
        </p:spPr>
        <p:txBody>
          <a:bodyPr rtlCol="0">
            <a:normAutofit fontScale="90000"/>
          </a:bodyPr>
          <a:lstStyle/>
          <a:p>
            <a:pPr rtl="0"/>
            <a:r>
              <a:rPr lang="sk-SK" b="1" dirty="0">
                <a:solidFill>
                  <a:schemeClr val="tx1">
                    <a:lumMod val="75000"/>
                    <a:lumOff val="25000"/>
                  </a:schemeClr>
                </a:solidFill>
                <a:latin typeface="Times New Roman" panose="02020603050405020304" pitchFamily="18" charset="0"/>
                <a:cs typeface="Times New Roman" panose="02020603050405020304" pitchFamily="18" charset="0"/>
              </a:rPr>
              <a:t>Bonus: §144 školského zákona</a:t>
            </a:r>
            <a:br>
              <a:rPr lang="sk-SK" b="1" dirty="0">
                <a:solidFill>
                  <a:schemeClr val="tx1">
                    <a:lumMod val="75000"/>
                    <a:lumOff val="25000"/>
                  </a:schemeClr>
                </a:solidFill>
                <a:latin typeface="Times New Roman" panose="02020603050405020304" pitchFamily="18" charset="0"/>
                <a:cs typeface="Times New Roman" panose="02020603050405020304" pitchFamily="18" charset="0"/>
              </a:rPr>
            </a:br>
            <a:br>
              <a:rPr lang="sk-SK" b="1" dirty="0">
                <a:solidFill>
                  <a:schemeClr val="tx1">
                    <a:lumMod val="75000"/>
                    <a:lumOff val="25000"/>
                  </a:schemeClr>
                </a:solidFill>
                <a:latin typeface="Times New Roman" panose="02020603050405020304" pitchFamily="18" charset="0"/>
                <a:cs typeface="Times New Roman" panose="02020603050405020304" pitchFamily="18" charset="0"/>
              </a:rPr>
            </a:br>
            <a:endParaRPr lang="en-US"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3" name="BlokTextu 2">
            <a:extLst>
              <a:ext uri="{FF2B5EF4-FFF2-40B4-BE49-F238E27FC236}">
                <a16:creationId xmlns:a16="http://schemas.microsoft.com/office/drawing/2014/main" id="{F9D3D4CD-1967-70C6-0088-8F254D07B794}"/>
              </a:ext>
            </a:extLst>
          </p:cNvPr>
          <p:cNvSpPr txBox="1"/>
          <p:nvPr/>
        </p:nvSpPr>
        <p:spPr>
          <a:xfrm>
            <a:off x="4977608" y="1392573"/>
            <a:ext cx="6481576" cy="954107"/>
          </a:xfrm>
          <a:prstGeom prst="rect">
            <a:avLst/>
          </a:prstGeom>
          <a:noFill/>
        </p:spPr>
        <p:txBody>
          <a:bodyPr wrap="square" rtlCol="0">
            <a:spAutoFit/>
          </a:bodyPr>
          <a:lstStyle/>
          <a:p>
            <a:endParaRPr lang="sk-SK" b="1" dirty="0">
              <a:solidFill>
                <a:schemeClr val="accent1"/>
              </a:solidFill>
              <a:latin typeface="Times New Roman" panose="02020603050405020304" pitchFamily="18" charset="0"/>
              <a:cs typeface="Times New Roman" panose="02020603050405020304" pitchFamily="18" charset="0"/>
            </a:endParaRPr>
          </a:p>
          <a:p>
            <a:endParaRPr lang="sk-SK" dirty="0">
              <a:latin typeface="Times New Roman" panose="02020603050405020304" pitchFamily="18" charset="0"/>
              <a:cs typeface="Times New Roman" panose="02020603050405020304" pitchFamily="18" charset="0"/>
            </a:endParaRPr>
          </a:p>
          <a:p>
            <a:endParaRPr lang="sk-SK" sz="2000" dirty="0">
              <a:latin typeface="Times New Roman" panose="02020603050405020304" pitchFamily="18" charset="0"/>
              <a:cs typeface="Times New Roman" panose="02020603050405020304" pitchFamily="18" charset="0"/>
            </a:endParaRPr>
          </a:p>
        </p:txBody>
      </p:sp>
      <p:sp>
        <p:nvSpPr>
          <p:cNvPr id="6" name="BlokTextu 5">
            <a:extLst>
              <a:ext uri="{FF2B5EF4-FFF2-40B4-BE49-F238E27FC236}">
                <a16:creationId xmlns:a16="http://schemas.microsoft.com/office/drawing/2014/main" id="{165C5E54-DD61-F495-0D79-EEE200427D59}"/>
              </a:ext>
            </a:extLst>
          </p:cNvPr>
          <p:cNvSpPr txBox="1"/>
          <p:nvPr/>
        </p:nvSpPr>
        <p:spPr>
          <a:xfrm>
            <a:off x="4874004" y="1560352"/>
            <a:ext cx="6585180" cy="646331"/>
          </a:xfrm>
          <a:prstGeom prst="rect">
            <a:avLst/>
          </a:prstGeom>
          <a:noFill/>
        </p:spPr>
        <p:txBody>
          <a:bodyPr wrap="square" rtlCol="0">
            <a:spAutoFit/>
          </a:bodyPr>
          <a:lstStyle/>
          <a:p>
            <a:endParaRPr lang="sk-SK" sz="1800" b="0" i="0" u="none" strike="noStrike" baseline="0" dirty="0">
              <a:solidFill>
                <a:srgbClr val="000000"/>
              </a:solidFill>
              <a:latin typeface="Times New Roman" panose="02020603050405020304" pitchFamily="18" charset="0"/>
            </a:endParaRPr>
          </a:p>
          <a:p>
            <a:endParaRPr lang="sk-SK" sz="1800" b="0" i="0" u="none" strike="noStrike" baseline="0" dirty="0">
              <a:solidFill>
                <a:srgbClr val="000000"/>
              </a:solidFill>
              <a:latin typeface="Times New Roman" panose="02020603050405020304" pitchFamily="18" charset="0"/>
            </a:endParaRPr>
          </a:p>
        </p:txBody>
      </p:sp>
      <p:sp>
        <p:nvSpPr>
          <p:cNvPr id="8" name="BlokTextu 7">
            <a:extLst>
              <a:ext uri="{FF2B5EF4-FFF2-40B4-BE49-F238E27FC236}">
                <a16:creationId xmlns:a16="http://schemas.microsoft.com/office/drawing/2014/main" id="{16D3D021-ED36-FE79-2ABC-972BED1C9FB0}"/>
              </a:ext>
            </a:extLst>
          </p:cNvPr>
          <p:cNvSpPr txBox="1"/>
          <p:nvPr/>
        </p:nvSpPr>
        <p:spPr>
          <a:xfrm>
            <a:off x="4417103" y="683188"/>
            <a:ext cx="6364308" cy="1200329"/>
          </a:xfrm>
          <a:prstGeom prst="rect">
            <a:avLst/>
          </a:prstGeom>
          <a:noFill/>
        </p:spPr>
        <p:txBody>
          <a:bodyPr wrap="square" rtlCol="0">
            <a:spAutoFit/>
          </a:bodyPr>
          <a:lstStyle/>
          <a:p>
            <a:pPr>
              <a:lnSpc>
                <a:spcPct val="90000"/>
              </a:lnSpc>
            </a:pPr>
            <a:endParaRPr lang="sk-SK" altLang="sk-SK" sz="2000" dirty="0">
              <a:latin typeface="Times New Roman" panose="02020603050405020304" pitchFamily="18" charset="0"/>
              <a:cs typeface="Times New Roman" panose="02020603050405020304" pitchFamily="18" charset="0"/>
            </a:endParaRPr>
          </a:p>
          <a:p>
            <a:pPr>
              <a:lnSpc>
                <a:spcPct val="90000"/>
              </a:lnSpc>
            </a:pPr>
            <a:r>
              <a:rPr lang="sk-SK" altLang="sk-SK" sz="2000" b="1" dirty="0">
                <a:latin typeface="Times New Roman" panose="02020603050405020304" pitchFamily="18" charset="0"/>
                <a:cs typeface="Times New Roman" panose="02020603050405020304" pitchFamily="18" charset="0"/>
              </a:rPr>
              <a:t>PŠD – na podaniach týkajúcich sa výchovy a vzdelávania, o ktorých sa rozhoduje v správnom konaní sa vyžaduje podpis oboch zákonných zástupcov žiaka</a:t>
            </a:r>
          </a:p>
        </p:txBody>
      </p:sp>
      <p:sp>
        <p:nvSpPr>
          <p:cNvPr id="5" name="BlokTextu 4">
            <a:extLst>
              <a:ext uri="{FF2B5EF4-FFF2-40B4-BE49-F238E27FC236}">
                <a16:creationId xmlns:a16="http://schemas.microsoft.com/office/drawing/2014/main" id="{D065ABA7-9642-1641-040F-C15038D34E17}"/>
              </a:ext>
            </a:extLst>
          </p:cNvPr>
          <p:cNvSpPr txBox="1"/>
          <p:nvPr/>
        </p:nvSpPr>
        <p:spPr>
          <a:xfrm>
            <a:off x="4417103" y="2191801"/>
            <a:ext cx="6555631" cy="3416320"/>
          </a:xfrm>
          <a:prstGeom prst="rect">
            <a:avLst/>
          </a:prstGeom>
          <a:noFill/>
        </p:spPr>
        <p:txBody>
          <a:bodyPr wrap="square" rtlCol="0">
            <a:spAutoFit/>
          </a:bodyPr>
          <a:lstStyle/>
          <a:p>
            <a:r>
              <a:rPr lang="sk-SK" dirty="0">
                <a:latin typeface="Times New Roman" panose="02020603050405020304" pitchFamily="18" charset="0"/>
                <a:cs typeface="Times New Roman" panose="02020603050405020304" pitchFamily="18" charset="0"/>
              </a:rPr>
              <a:t>Prvoradým hľadiskom rozhodovania vo všetkých veciach, ktoré sa týkajú dieťaťa/ žiaka, </a:t>
            </a:r>
            <a:r>
              <a:rPr lang="sk-SK" b="1" dirty="0">
                <a:solidFill>
                  <a:srgbClr val="FF0000"/>
                </a:solidFill>
                <a:latin typeface="Times New Roman" panose="02020603050405020304" pitchFamily="18" charset="0"/>
                <a:cs typeface="Times New Roman" panose="02020603050405020304" pitchFamily="18" charset="0"/>
              </a:rPr>
              <a:t>je najlepší záujem dieťaťa.  </a:t>
            </a:r>
          </a:p>
          <a:p>
            <a:endParaRPr lang="sk-SK" b="1" dirty="0">
              <a:solidFill>
                <a:srgbClr val="FF0000"/>
              </a:solidFill>
              <a:latin typeface="Times New Roman" panose="02020603050405020304" pitchFamily="18" charset="0"/>
              <a:cs typeface="Times New Roman" panose="02020603050405020304" pitchFamily="18" charset="0"/>
            </a:endParaRPr>
          </a:p>
          <a:p>
            <a:r>
              <a:rPr lang="sk-SK" dirty="0">
                <a:latin typeface="Times New Roman" panose="02020603050405020304" pitchFamily="18" charset="0"/>
                <a:cs typeface="Times New Roman" panose="02020603050405020304" pitchFamily="18" charset="0"/>
              </a:rPr>
              <a:t>Ak sa napríklad rodičia nevedia dohodnúť, na ktorej ZŠ má ich dieťa plniť povinnú školskú dochádzku </a:t>
            </a:r>
            <a:r>
              <a:rPr lang="sk-SK" b="1" dirty="0">
                <a:solidFill>
                  <a:srgbClr val="FF0000"/>
                </a:solidFill>
                <a:latin typeface="Times New Roman" panose="02020603050405020304" pitchFamily="18" charset="0"/>
                <a:cs typeface="Times New Roman" panose="02020603050405020304" pitchFamily="18" charset="0"/>
              </a:rPr>
              <a:t>(ťažko prekonateľná prekážka) </a:t>
            </a:r>
            <a:r>
              <a:rPr lang="sk-SK" dirty="0">
                <a:latin typeface="Times New Roman" panose="02020603050405020304" pitchFamily="18" charset="0"/>
                <a:cs typeface="Times New Roman" panose="02020603050405020304" pitchFamily="18" charset="0"/>
              </a:rPr>
              <a:t>a z toho dôvodu by dieťa povinnú školskú dochádzku neplnilo</a:t>
            </a:r>
            <a:r>
              <a:rPr lang="sk-SK" b="1" dirty="0">
                <a:solidFill>
                  <a:srgbClr val="FF0000"/>
                </a:solidFill>
                <a:latin typeface="Times New Roman" panose="02020603050405020304" pitchFamily="18" charset="0"/>
                <a:cs typeface="Times New Roman" panose="02020603050405020304" pitchFamily="18" charset="0"/>
              </a:rPr>
              <a:t> (vec neznesie odklad), </a:t>
            </a:r>
            <a:r>
              <a:rPr lang="sk-SK" dirty="0">
                <a:latin typeface="Times New Roman" panose="02020603050405020304" pitchFamily="18" charset="0"/>
                <a:cs typeface="Times New Roman" panose="02020603050405020304" pitchFamily="18" charset="0"/>
              </a:rPr>
              <a:t>s prihliadnutím na okolnosti prípadu by potencionálne mohlo ísť o konanie v rozpore s najlepším záujmom dieťaťa.</a:t>
            </a:r>
          </a:p>
          <a:p>
            <a:endParaRPr lang="sk-SK" dirty="0">
              <a:latin typeface="Times New Roman" panose="02020603050405020304" pitchFamily="18" charset="0"/>
              <a:cs typeface="Times New Roman" panose="02020603050405020304" pitchFamily="18" charset="0"/>
            </a:endParaRPr>
          </a:p>
          <a:p>
            <a:r>
              <a:rPr lang="sk-SK" dirty="0">
                <a:latin typeface="Times New Roman" panose="02020603050405020304" pitchFamily="18" charset="0"/>
                <a:cs typeface="Times New Roman" panose="02020603050405020304" pitchFamily="18" charset="0"/>
              </a:rPr>
              <a:t>Riaditeľ však v tomto prípade musí svoj postup odôvodniť v rozhodnutí dôkladnejšie ako v ostatných prípadoch.</a:t>
            </a:r>
          </a:p>
        </p:txBody>
      </p:sp>
    </p:spTree>
    <p:extLst>
      <p:ext uri="{BB962C8B-B14F-4D97-AF65-F5344CB8AC3E}">
        <p14:creationId xmlns:p14="http://schemas.microsoft.com/office/powerpoint/2010/main" val="656099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 calcmode="lin" valueType="num">
                                      <p:cBhvr additive="base">
                                        <p:cTn id="1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 calcmode="lin" valueType="num">
                                      <p:cBhvr additive="base">
                                        <p:cTn id="24"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 calcmode="lin" valueType="num">
                                      <p:cBhvr additive="base">
                                        <p:cTn id="30"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Obrázok 3" descr="Obrázok s látkou, stolom, červená, zakrytý&#10;&#10;Automaticky generovaný popis">
            <a:extLst>
              <a:ext uri="{FF2B5EF4-FFF2-40B4-BE49-F238E27FC236}">
                <a16:creationId xmlns:a16="http://schemas.microsoft.com/office/drawing/2014/main" id="{5C002EE5-E4FF-463C-8DAA-9AC0B6D407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4586" y="0"/>
            <a:ext cx="12191979" cy="6857990"/>
          </a:xfrm>
          <a:prstGeom prst="rect">
            <a:avLst/>
          </a:prstGeom>
        </p:spPr>
      </p:pic>
      <p:sp>
        <p:nvSpPr>
          <p:cNvPr id="29" name="Obdĺžnik 22">
            <a:extLst>
              <a:ext uri="{FF2B5EF4-FFF2-40B4-BE49-F238E27FC236}">
                <a16:creationId xmlns:a16="http://schemas.microsoft.com/office/drawing/2014/main" id="{F5380E9A-163E-4576-BCDD-0A450B7E9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9943" y="237744"/>
            <a:ext cx="7652977" cy="6382512"/>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Obdĺžnik 24">
            <a:extLst>
              <a:ext uri="{FF2B5EF4-FFF2-40B4-BE49-F238E27FC236}">
                <a16:creationId xmlns:a16="http://schemas.microsoft.com/office/drawing/2014/main" id="{88DDEF77-9746-4D83-91F9-442A2487E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7103" y="374904"/>
            <a:ext cx="7340156"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Nadpis 1">
            <a:extLst>
              <a:ext uri="{FF2B5EF4-FFF2-40B4-BE49-F238E27FC236}">
                <a16:creationId xmlns:a16="http://schemas.microsoft.com/office/drawing/2014/main" id="{92C9295F-E638-4F61-AFE2-CF3E40556031}"/>
              </a:ext>
            </a:extLst>
          </p:cNvPr>
          <p:cNvSpPr>
            <a:spLocks noGrp="1"/>
          </p:cNvSpPr>
          <p:nvPr>
            <p:ph type="title"/>
          </p:nvPr>
        </p:nvSpPr>
        <p:spPr>
          <a:xfrm>
            <a:off x="4495089" y="495657"/>
            <a:ext cx="7262170" cy="7007550"/>
          </a:xfrm>
        </p:spPr>
        <p:txBody>
          <a:bodyPr rtlCol="0">
            <a:normAutofit fontScale="90000"/>
          </a:bodyPr>
          <a:lstStyle/>
          <a:p>
            <a:r>
              <a:rPr lang="sk-SK" altLang="sk-SK" sz="2200" b="1" dirty="0">
                <a:latin typeface="Times New Roman" panose="02020603050405020304" pitchFamily="18" charset="0"/>
                <a:cs typeface="Times New Roman" panose="02020603050405020304" pitchFamily="18" charset="0"/>
              </a:rPr>
              <a:t>Priestupky Novelizovaný zákon </a:t>
            </a:r>
            <a:r>
              <a:rPr lang="sk-SK" altLang="sk-SK" sz="2400" dirty="0">
                <a:latin typeface="Times New Roman" panose="02020603050405020304" pitchFamily="18" charset="0"/>
                <a:cs typeface="Times New Roman" panose="02020603050405020304" pitchFamily="18" charset="0"/>
              </a:rPr>
              <a:t>Novela č. 182/2023 </a:t>
            </a:r>
            <a:r>
              <a:rPr lang="sk-SK" altLang="sk-SK" sz="2400" dirty="0" err="1">
                <a:latin typeface="Times New Roman" panose="02020603050405020304" pitchFamily="18" charset="0"/>
                <a:cs typeface="Times New Roman" panose="02020603050405020304" pitchFamily="18" charset="0"/>
              </a:rPr>
              <a:t>Z.z</a:t>
            </a:r>
            <a:r>
              <a:rPr lang="sk-SK" altLang="sk-SK" sz="2400" dirty="0">
                <a:latin typeface="Times New Roman" panose="02020603050405020304" pitchFamily="18" charset="0"/>
                <a:cs typeface="Times New Roman" panose="02020603050405020304" pitchFamily="18" charset="0"/>
              </a:rPr>
              <a:t>. schválená v NR SR dňa 9.5.2023</a:t>
            </a:r>
            <a:br>
              <a:rPr lang="sk-SK" altLang="sk-SK" sz="2400" dirty="0">
                <a:latin typeface="Times New Roman" panose="02020603050405020304" pitchFamily="18" charset="0"/>
                <a:cs typeface="Times New Roman" panose="02020603050405020304" pitchFamily="18" charset="0"/>
              </a:rPr>
            </a:br>
            <a:r>
              <a:rPr lang="sk-SK" altLang="sk-SK" sz="2400" dirty="0">
                <a:latin typeface="Times New Roman" panose="02020603050405020304" pitchFamily="18" charset="0"/>
                <a:cs typeface="Times New Roman" panose="02020603050405020304" pitchFamily="18" charset="0"/>
              </a:rPr>
              <a:t>§ 144 odsek 10 školského zákona v znení účinnom od 1.9.2023 znie takto:</a:t>
            </a:r>
            <a:br>
              <a:rPr lang="sk-SK" altLang="sk-SK" sz="2400" dirty="0">
                <a:latin typeface="Times New Roman" panose="02020603050405020304" pitchFamily="18" charset="0"/>
                <a:cs typeface="Times New Roman" panose="02020603050405020304" pitchFamily="18" charset="0"/>
              </a:rPr>
            </a:br>
            <a:br>
              <a:rPr lang="sk-SK" altLang="sk-SK" sz="2400" dirty="0">
                <a:latin typeface="Times New Roman" panose="02020603050405020304" pitchFamily="18" charset="0"/>
                <a:cs typeface="Times New Roman" panose="02020603050405020304" pitchFamily="18" charset="0"/>
              </a:rPr>
            </a:br>
            <a:r>
              <a:rPr lang="sk-SK" altLang="sk-SK" sz="2400" dirty="0">
                <a:latin typeface="Times New Roman" panose="02020603050405020304" pitchFamily="18" charset="0"/>
                <a:cs typeface="Times New Roman" panose="02020603050405020304" pitchFamily="18" charset="0"/>
              </a:rPr>
              <a:t>„(10) Neprítomnosť dieťaťa alebo neplnoletého žiaka ospravedlňuje škola na </a:t>
            </a:r>
            <a:r>
              <a:rPr lang="sk-SK" altLang="sk-SK" sz="2400" b="1" dirty="0">
                <a:solidFill>
                  <a:srgbClr val="FF0000"/>
                </a:solidFill>
                <a:latin typeface="Times New Roman" panose="02020603050405020304" pitchFamily="18" charset="0"/>
                <a:cs typeface="Times New Roman" panose="02020603050405020304" pitchFamily="18" charset="0"/>
              </a:rPr>
              <a:t>základe žiadosti jeho zákonného zástupcu </a:t>
            </a:r>
            <a:r>
              <a:rPr lang="sk-SK" altLang="sk-SK" sz="2400" dirty="0">
                <a:latin typeface="Times New Roman" panose="02020603050405020304" pitchFamily="18" charset="0"/>
                <a:cs typeface="Times New Roman" panose="02020603050405020304" pitchFamily="18" charset="0"/>
              </a:rPr>
              <a:t>alebo zástupcu zariadenia; vo výnimočných a osobitne odôvodnených prípadoch škola môže vyžadovať lekárske potvrdenie o chorobe alebo iný doklad potvrdzujúci odôvodnenosť neprítomnosti.</a:t>
            </a:r>
            <a:br>
              <a:rPr lang="sk-SK" altLang="sk-SK" sz="2400" dirty="0">
                <a:latin typeface="Times New Roman" panose="02020603050405020304" pitchFamily="18" charset="0"/>
                <a:cs typeface="Times New Roman" panose="02020603050405020304" pitchFamily="18" charset="0"/>
              </a:rPr>
            </a:br>
            <a:br>
              <a:rPr lang="sk-SK" altLang="sk-SK" sz="2400" dirty="0">
                <a:latin typeface="Times New Roman" panose="02020603050405020304" pitchFamily="18" charset="0"/>
                <a:cs typeface="Times New Roman" panose="02020603050405020304" pitchFamily="18" charset="0"/>
              </a:rPr>
            </a:br>
            <a:r>
              <a:rPr lang="sk-SK" altLang="sk-SK" sz="2400" dirty="0">
                <a:latin typeface="Times New Roman" panose="02020603050405020304" pitchFamily="18" charset="0"/>
                <a:cs typeface="Times New Roman" panose="02020603050405020304" pitchFamily="18" charset="0"/>
              </a:rPr>
              <a:t>Ak neprítomnosť žiaka z dôvodu ochorenia trvá najviac </a:t>
            </a:r>
            <a:r>
              <a:rPr lang="sk-SK" altLang="sk-SK" sz="2400" b="1" dirty="0">
                <a:solidFill>
                  <a:srgbClr val="FF0000"/>
                </a:solidFill>
                <a:latin typeface="Times New Roman" panose="02020603050405020304" pitchFamily="18" charset="0"/>
                <a:cs typeface="Times New Roman" panose="02020603050405020304" pitchFamily="18" charset="0"/>
              </a:rPr>
              <a:t>päť po sebe nasledujúcich vyučovacích dní</a:t>
            </a:r>
            <a:r>
              <a:rPr lang="sk-SK" altLang="sk-SK" sz="2400" dirty="0">
                <a:latin typeface="Times New Roman" panose="02020603050405020304" pitchFamily="18" charset="0"/>
                <a:cs typeface="Times New Roman" panose="02020603050405020304" pitchFamily="18" charset="0"/>
              </a:rPr>
              <a:t>, neprítomnosť ospravedlňuje </a:t>
            </a:r>
            <a:r>
              <a:rPr lang="sk-SK" altLang="sk-SK" sz="2400" b="1" dirty="0">
                <a:solidFill>
                  <a:srgbClr val="00B050"/>
                </a:solidFill>
                <a:latin typeface="Times New Roman" panose="02020603050405020304" pitchFamily="18" charset="0"/>
                <a:cs typeface="Times New Roman" panose="02020603050405020304" pitchFamily="18" charset="0"/>
              </a:rPr>
              <a:t>zákonný zástupca </a:t>
            </a:r>
            <a:r>
              <a:rPr lang="sk-SK" altLang="sk-SK" sz="2400" dirty="0">
                <a:latin typeface="Times New Roman" panose="02020603050405020304" pitchFamily="18" charset="0"/>
                <a:cs typeface="Times New Roman" panose="02020603050405020304" pitchFamily="18" charset="0"/>
              </a:rPr>
              <a:t>alebo zástupca zariadenia; </a:t>
            </a:r>
            <a:br>
              <a:rPr lang="sk-SK" altLang="sk-SK" sz="2400" dirty="0">
                <a:latin typeface="Times New Roman" panose="02020603050405020304" pitchFamily="18" charset="0"/>
                <a:cs typeface="Times New Roman" panose="02020603050405020304" pitchFamily="18" charset="0"/>
              </a:rPr>
            </a:br>
            <a:br>
              <a:rPr lang="sk-SK" altLang="sk-SK" sz="2400" dirty="0">
                <a:latin typeface="Times New Roman" panose="02020603050405020304" pitchFamily="18" charset="0"/>
                <a:cs typeface="Times New Roman" panose="02020603050405020304" pitchFamily="18" charset="0"/>
              </a:rPr>
            </a:br>
            <a:r>
              <a:rPr lang="sk-SK" altLang="sk-SK" sz="2400" dirty="0">
                <a:latin typeface="Times New Roman" panose="02020603050405020304" pitchFamily="18" charset="0"/>
                <a:cs typeface="Times New Roman" panose="02020603050405020304" pitchFamily="18" charset="0"/>
              </a:rPr>
              <a:t>ak neprítomnosť žiaka z dôvodu ochorenia </a:t>
            </a:r>
            <a:r>
              <a:rPr lang="sk-SK" altLang="sk-SK" sz="2400" b="1" dirty="0">
                <a:solidFill>
                  <a:srgbClr val="FF0000"/>
                </a:solidFill>
                <a:latin typeface="Times New Roman" panose="02020603050405020304" pitchFamily="18" charset="0"/>
                <a:cs typeface="Times New Roman" panose="02020603050405020304" pitchFamily="18" charset="0"/>
              </a:rPr>
              <a:t>trvá viac ako päť po sebe nasledujúcich vyučovacích dní</a:t>
            </a:r>
            <a:r>
              <a:rPr lang="sk-SK" altLang="sk-SK" sz="2400" dirty="0">
                <a:latin typeface="Times New Roman" panose="02020603050405020304" pitchFamily="18" charset="0"/>
                <a:cs typeface="Times New Roman" panose="02020603050405020304" pitchFamily="18" charset="0"/>
              </a:rPr>
              <a:t>, vyžaduje sa aj predloženie potvrdenia od </a:t>
            </a:r>
            <a:r>
              <a:rPr lang="sk-SK" altLang="sk-SK" sz="2400" b="1" dirty="0">
                <a:solidFill>
                  <a:srgbClr val="00B050"/>
                </a:solidFill>
                <a:latin typeface="Times New Roman" panose="02020603050405020304" pitchFamily="18" charset="0"/>
                <a:cs typeface="Times New Roman" panose="02020603050405020304" pitchFamily="18" charset="0"/>
              </a:rPr>
              <a:t>lekára.</a:t>
            </a:r>
            <a:br>
              <a:rPr lang="sk-SK" altLang="sk-SK" sz="2400" dirty="0"/>
            </a:br>
            <a:br>
              <a:rPr lang="sk-SK" altLang="sk-SK" sz="2200" b="1" dirty="0"/>
            </a:br>
            <a:br>
              <a:rPr lang="sk-SK" altLang="sk-SK" sz="2200" b="1" dirty="0"/>
            </a:br>
            <a:r>
              <a:rPr lang="sk-SK" altLang="sk-SK" sz="2200" b="1" dirty="0"/>
              <a:t>	</a:t>
            </a:r>
            <a:br>
              <a:rPr lang="sk-SK" altLang="sk-SK" dirty="0"/>
            </a:br>
            <a:endParaRPr lang="en-US"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160103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2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Obrázok 3" descr="Obrázok s látkou, stolom, červená, zakrytý&#10;&#10;Automaticky generovaný popis">
            <a:extLst>
              <a:ext uri="{FF2B5EF4-FFF2-40B4-BE49-F238E27FC236}">
                <a16:creationId xmlns:a16="http://schemas.microsoft.com/office/drawing/2014/main" id="{5C002EE5-E4FF-463C-8DAA-9AC0B6D407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358883" y="10"/>
            <a:ext cx="12191979" cy="6857990"/>
          </a:xfrm>
          <a:prstGeom prst="rect">
            <a:avLst/>
          </a:prstGeom>
        </p:spPr>
      </p:pic>
      <p:sp>
        <p:nvSpPr>
          <p:cNvPr id="29" name="Obdĺžnik 22">
            <a:extLst>
              <a:ext uri="{FF2B5EF4-FFF2-40B4-BE49-F238E27FC236}">
                <a16:creationId xmlns:a16="http://schemas.microsoft.com/office/drawing/2014/main" id="{F5380E9A-163E-4576-BCDD-0A450B7E9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9943" y="237744"/>
            <a:ext cx="7652977" cy="6382512"/>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Obdĺžnik 24">
            <a:extLst>
              <a:ext uri="{FF2B5EF4-FFF2-40B4-BE49-F238E27FC236}">
                <a16:creationId xmlns:a16="http://schemas.microsoft.com/office/drawing/2014/main" id="{88DDEF77-9746-4D83-91F9-442A2487E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7103" y="374904"/>
            <a:ext cx="7340156"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Nadpis 1">
            <a:extLst>
              <a:ext uri="{FF2B5EF4-FFF2-40B4-BE49-F238E27FC236}">
                <a16:creationId xmlns:a16="http://schemas.microsoft.com/office/drawing/2014/main" id="{92C9295F-E638-4F61-AFE2-CF3E40556031}"/>
              </a:ext>
            </a:extLst>
          </p:cNvPr>
          <p:cNvSpPr>
            <a:spLocks noGrp="1"/>
          </p:cNvSpPr>
          <p:nvPr>
            <p:ph type="title"/>
          </p:nvPr>
        </p:nvSpPr>
        <p:spPr>
          <a:xfrm>
            <a:off x="4495089" y="495657"/>
            <a:ext cx="7262170" cy="7007550"/>
          </a:xfrm>
        </p:spPr>
        <p:txBody>
          <a:bodyPr rtlCol="0">
            <a:normAutofit/>
          </a:bodyPr>
          <a:lstStyle/>
          <a:p>
            <a:br>
              <a:rPr lang="sk-SK" altLang="sk-SK" sz="2400" b="1" dirty="0">
                <a:latin typeface="Times New Roman" panose="02020603050405020304" pitchFamily="18" charset="0"/>
                <a:cs typeface="Times New Roman" panose="02020603050405020304" pitchFamily="18" charset="0"/>
              </a:rPr>
            </a:br>
            <a:br>
              <a:rPr lang="sk-SK" altLang="sk-SK" sz="2400" b="1" dirty="0">
                <a:latin typeface="Times New Roman" panose="02020603050405020304" pitchFamily="18" charset="0"/>
                <a:cs typeface="Times New Roman" panose="02020603050405020304" pitchFamily="18" charset="0"/>
              </a:rPr>
            </a:br>
            <a:br>
              <a:rPr lang="sk-SK" altLang="sk-SK" sz="2400" dirty="0"/>
            </a:br>
            <a:br>
              <a:rPr lang="sk-SK" altLang="sk-SK" sz="2400" dirty="0"/>
            </a:br>
            <a:br>
              <a:rPr lang="sk-SK" altLang="sk-SK" sz="2400" dirty="0"/>
            </a:br>
            <a:br>
              <a:rPr lang="sk-SK" altLang="sk-SK" sz="2200" b="1" dirty="0"/>
            </a:br>
            <a:br>
              <a:rPr lang="sk-SK" altLang="sk-SK" sz="2200" b="1" dirty="0"/>
            </a:br>
            <a:r>
              <a:rPr lang="sk-SK" altLang="sk-SK" sz="2200" b="1" dirty="0"/>
              <a:t>	</a:t>
            </a:r>
            <a:br>
              <a:rPr lang="sk-SK" altLang="sk-SK" dirty="0"/>
            </a:br>
            <a:endParaRPr lang="en-US"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5" name="BlokTextu 4">
            <a:extLst>
              <a:ext uri="{FF2B5EF4-FFF2-40B4-BE49-F238E27FC236}">
                <a16:creationId xmlns:a16="http://schemas.microsoft.com/office/drawing/2014/main" id="{A29543A6-AD8B-B5F4-21AA-CF3D5297F47E}"/>
              </a:ext>
            </a:extLst>
          </p:cNvPr>
          <p:cNvSpPr txBox="1"/>
          <p:nvPr/>
        </p:nvSpPr>
        <p:spPr>
          <a:xfrm>
            <a:off x="4709653" y="845574"/>
            <a:ext cx="6528618" cy="461665"/>
          </a:xfrm>
          <a:prstGeom prst="rect">
            <a:avLst/>
          </a:prstGeom>
          <a:noFill/>
        </p:spPr>
        <p:txBody>
          <a:bodyPr wrap="square" rtlCol="0">
            <a:spAutoFit/>
          </a:bodyPr>
          <a:lstStyle/>
          <a:p>
            <a:r>
              <a:rPr lang="sk-SK" sz="2400" b="1" dirty="0">
                <a:latin typeface="Times New Roman" panose="02020603050405020304" pitchFamily="18" charset="0"/>
                <a:cs typeface="Times New Roman" panose="02020603050405020304" pitchFamily="18" charset="0"/>
              </a:rPr>
              <a:t>Ospravedlňovanie po novom:</a:t>
            </a:r>
          </a:p>
        </p:txBody>
      </p:sp>
      <p:sp>
        <p:nvSpPr>
          <p:cNvPr id="6" name="BlokTextu 5">
            <a:extLst>
              <a:ext uri="{FF2B5EF4-FFF2-40B4-BE49-F238E27FC236}">
                <a16:creationId xmlns:a16="http://schemas.microsoft.com/office/drawing/2014/main" id="{E8D906E4-B74F-39CA-6C7F-D8A8F4846AA0}"/>
              </a:ext>
            </a:extLst>
          </p:cNvPr>
          <p:cNvSpPr txBox="1"/>
          <p:nvPr/>
        </p:nvSpPr>
        <p:spPr>
          <a:xfrm>
            <a:off x="4616241" y="1398769"/>
            <a:ext cx="2030366" cy="461665"/>
          </a:xfrm>
          <a:prstGeom prst="rect">
            <a:avLst/>
          </a:prstGeom>
          <a:noFill/>
        </p:spPr>
        <p:txBody>
          <a:bodyPr wrap="square" rtlCol="0">
            <a:spAutoFit/>
          </a:bodyPr>
          <a:lstStyle/>
          <a:p>
            <a:r>
              <a:rPr lang="sk-SK" altLang="sk-SK" sz="2400" dirty="0">
                <a:latin typeface="Times New Roman" panose="02020603050405020304" pitchFamily="18" charset="0"/>
                <a:cs typeface="Times New Roman" panose="02020603050405020304" pitchFamily="18" charset="0"/>
              </a:rPr>
              <a:t>Ospravedlňuje</a:t>
            </a:r>
            <a:endParaRPr lang="sk-SK" sz="2400" dirty="0">
              <a:latin typeface="Times New Roman" panose="02020603050405020304" pitchFamily="18" charset="0"/>
              <a:cs typeface="Times New Roman" panose="02020603050405020304" pitchFamily="18" charset="0"/>
            </a:endParaRPr>
          </a:p>
        </p:txBody>
      </p:sp>
      <p:sp>
        <p:nvSpPr>
          <p:cNvPr id="7" name="BlokTextu 6">
            <a:extLst>
              <a:ext uri="{FF2B5EF4-FFF2-40B4-BE49-F238E27FC236}">
                <a16:creationId xmlns:a16="http://schemas.microsoft.com/office/drawing/2014/main" id="{9067073A-2C91-7758-65FA-85266275FFE5}"/>
              </a:ext>
            </a:extLst>
          </p:cNvPr>
          <p:cNvSpPr txBox="1"/>
          <p:nvPr/>
        </p:nvSpPr>
        <p:spPr>
          <a:xfrm>
            <a:off x="6724593" y="1452640"/>
            <a:ext cx="4513678" cy="984885"/>
          </a:xfrm>
          <a:prstGeom prst="rect">
            <a:avLst/>
          </a:prstGeom>
          <a:noFill/>
        </p:spPr>
        <p:txBody>
          <a:bodyPr wrap="square" rtlCol="0">
            <a:spAutoFit/>
          </a:bodyPr>
          <a:lstStyle/>
          <a:p>
            <a:r>
              <a:rPr lang="sk-SK" altLang="sk-SK" sz="2000" b="1" dirty="0">
                <a:solidFill>
                  <a:srgbClr val="00B050"/>
                </a:solidFill>
                <a:latin typeface="Times New Roman" panose="02020603050405020304" pitchFamily="18" charset="0"/>
                <a:cs typeface="Times New Roman" panose="02020603050405020304" pitchFamily="18" charset="0"/>
              </a:rPr>
              <a:t>škola </a:t>
            </a:r>
            <a:r>
              <a:rPr lang="sk-SK" altLang="sk-SK" sz="2000" b="1" dirty="0">
                <a:latin typeface="Times New Roman" panose="02020603050405020304" pitchFamily="18" charset="0"/>
                <a:cs typeface="Times New Roman" panose="02020603050405020304" pitchFamily="18" charset="0"/>
              </a:rPr>
              <a:t>na základe žiadosti rodiča, nie zákonný zástupca</a:t>
            </a:r>
          </a:p>
          <a:p>
            <a:endParaRPr lang="sk-SK" dirty="0"/>
          </a:p>
        </p:txBody>
      </p:sp>
      <p:sp>
        <p:nvSpPr>
          <p:cNvPr id="8" name="BlokTextu 7">
            <a:extLst>
              <a:ext uri="{FF2B5EF4-FFF2-40B4-BE49-F238E27FC236}">
                <a16:creationId xmlns:a16="http://schemas.microsoft.com/office/drawing/2014/main" id="{7E035C10-D6FF-7D4B-5A3C-A5E477E27741}"/>
              </a:ext>
            </a:extLst>
          </p:cNvPr>
          <p:cNvSpPr txBox="1"/>
          <p:nvPr/>
        </p:nvSpPr>
        <p:spPr>
          <a:xfrm>
            <a:off x="4709653" y="2375970"/>
            <a:ext cx="1014468" cy="461665"/>
          </a:xfrm>
          <a:prstGeom prst="rect">
            <a:avLst/>
          </a:prstGeom>
          <a:noFill/>
        </p:spPr>
        <p:txBody>
          <a:bodyPr wrap="square" rtlCol="0">
            <a:spAutoFit/>
          </a:bodyPr>
          <a:lstStyle/>
          <a:p>
            <a:r>
              <a:rPr lang="sk-SK" altLang="sk-SK" sz="2400" dirty="0">
                <a:latin typeface="Times New Roman" panose="02020603050405020304" pitchFamily="18" charset="0"/>
                <a:cs typeface="Times New Roman" panose="02020603050405020304" pitchFamily="18" charset="0"/>
              </a:rPr>
              <a:t>Rodič</a:t>
            </a:r>
            <a:endParaRPr lang="sk-SK" sz="2400" dirty="0">
              <a:latin typeface="Times New Roman" panose="02020603050405020304" pitchFamily="18" charset="0"/>
              <a:cs typeface="Times New Roman" panose="02020603050405020304" pitchFamily="18" charset="0"/>
            </a:endParaRPr>
          </a:p>
        </p:txBody>
      </p:sp>
      <p:sp>
        <p:nvSpPr>
          <p:cNvPr id="10" name="BlokTextu 9">
            <a:extLst>
              <a:ext uri="{FF2B5EF4-FFF2-40B4-BE49-F238E27FC236}">
                <a16:creationId xmlns:a16="http://schemas.microsoft.com/office/drawing/2014/main" id="{1B01F0B5-1DB8-F54E-EF33-3122B9C0BE0B}"/>
              </a:ext>
            </a:extLst>
          </p:cNvPr>
          <p:cNvSpPr txBox="1"/>
          <p:nvPr/>
        </p:nvSpPr>
        <p:spPr>
          <a:xfrm>
            <a:off x="6724593" y="2256122"/>
            <a:ext cx="4592336" cy="984885"/>
          </a:xfrm>
          <a:prstGeom prst="rect">
            <a:avLst/>
          </a:prstGeom>
          <a:noFill/>
        </p:spPr>
        <p:txBody>
          <a:bodyPr wrap="square" rtlCol="0">
            <a:spAutoFit/>
          </a:bodyPr>
          <a:lstStyle/>
          <a:p>
            <a:r>
              <a:rPr lang="sk-SK" altLang="sk-SK" sz="2000" b="1" dirty="0">
                <a:latin typeface="Times New Roman" panose="02020603050405020304" pitchFamily="18" charset="0"/>
                <a:cs typeface="Times New Roman" panose="02020603050405020304" pitchFamily="18" charset="0"/>
              </a:rPr>
              <a:t>žiaka</a:t>
            </a:r>
            <a:r>
              <a:rPr lang="sk-SK" altLang="sk-SK" sz="2000" b="1" dirty="0">
                <a:solidFill>
                  <a:srgbClr val="00B050"/>
                </a:solidFill>
                <a:latin typeface="Times New Roman" panose="02020603050405020304" pitchFamily="18" charset="0"/>
                <a:cs typeface="Times New Roman" panose="02020603050405020304" pitchFamily="18" charset="0"/>
              </a:rPr>
              <a:t> </a:t>
            </a:r>
            <a:r>
              <a:rPr lang="sk-SK" altLang="sk-SK" sz="2000" b="1" dirty="0">
                <a:latin typeface="Times New Roman" panose="02020603050405020304" pitchFamily="18" charset="0"/>
                <a:cs typeface="Times New Roman" panose="02020603050405020304" pitchFamily="18" charset="0"/>
              </a:rPr>
              <a:t>(bez lekár. potvrdenia) do max</a:t>
            </a:r>
            <a:r>
              <a:rPr lang="sk-SK" altLang="sk-SK" sz="2000" b="1" dirty="0">
                <a:solidFill>
                  <a:srgbClr val="00B050"/>
                </a:solidFill>
                <a:latin typeface="Times New Roman" panose="02020603050405020304" pitchFamily="18" charset="0"/>
                <a:cs typeface="Times New Roman" panose="02020603050405020304" pitchFamily="18" charset="0"/>
              </a:rPr>
              <a:t>. 5 vymeškaných vyučovacích dní po sebe</a:t>
            </a:r>
          </a:p>
          <a:p>
            <a:endParaRPr lang="sk-SK" dirty="0"/>
          </a:p>
        </p:txBody>
      </p:sp>
      <p:sp>
        <p:nvSpPr>
          <p:cNvPr id="12" name="BlokTextu 11">
            <a:extLst>
              <a:ext uri="{FF2B5EF4-FFF2-40B4-BE49-F238E27FC236}">
                <a16:creationId xmlns:a16="http://schemas.microsoft.com/office/drawing/2014/main" id="{FF65426B-4597-B5E3-2E28-68C01753C907}"/>
              </a:ext>
            </a:extLst>
          </p:cNvPr>
          <p:cNvSpPr txBox="1"/>
          <p:nvPr/>
        </p:nvSpPr>
        <p:spPr>
          <a:xfrm>
            <a:off x="6805697" y="3116571"/>
            <a:ext cx="4747206" cy="1015663"/>
          </a:xfrm>
          <a:prstGeom prst="rect">
            <a:avLst/>
          </a:prstGeom>
          <a:noFill/>
        </p:spPr>
        <p:txBody>
          <a:bodyPr wrap="square" rtlCol="0">
            <a:spAutoFit/>
          </a:bodyPr>
          <a:lstStyle/>
          <a:p>
            <a:r>
              <a:rPr lang="sk-SK" altLang="sk-SK" sz="2000" b="1" dirty="0">
                <a:latin typeface="Times New Roman" panose="02020603050405020304" pitchFamily="18" charset="0"/>
                <a:cs typeface="Times New Roman" panose="02020603050405020304" pitchFamily="18" charset="0"/>
              </a:rPr>
              <a:t>predprimárnom vzdelávaní (bez </a:t>
            </a:r>
            <a:r>
              <a:rPr lang="sk-SK" altLang="sk-SK" sz="2000" b="1" dirty="0" err="1">
                <a:latin typeface="Times New Roman" panose="02020603050405020304" pitchFamily="18" charset="0"/>
                <a:cs typeface="Times New Roman" panose="02020603050405020304" pitchFamily="18" charset="0"/>
              </a:rPr>
              <a:t>lek</a:t>
            </a:r>
            <a:r>
              <a:rPr lang="sk-SK" altLang="sk-SK" sz="2000" b="1" dirty="0">
                <a:latin typeface="Times New Roman" panose="02020603050405020304" pitchFamily="18" charset="0"/>
                <a:cs typeface="Times New Roman" panose="02020603050405020304" pitchFamily="18" charset="0"/>
              </a:rPr>
              <a:t>. potvrdenia)</a:t>
            </a:r>
            <a:r>
              <a:rPr lang="sk-SK" altLang="sk-SK" sz="2000" b="1" dirty="0">
                <a:solidFill>
                  <a:srgbClr val="00B050"/>
                </a:solidFill>
                <a:latin typeface="Times New Roman" panose="02020603050405020304" pitchFamily="18" charset="0"/>
                <a:cs typeface="Times New Roman" panose="02020603050405020304" pitchFamily="18" charset="0"/>
              </a:rPr>
              <a:t>do  max. 7 vymeškaných vyučovacích dní po sebe</a:t>
            </a:r>
          </a:p>
        </p:txBody>
      </p:sp>
      <p:sp>
        <p:nvSpPr>
          <p:cNvPr id="13" name="BlokTextu 12">
            <a:extLst>
              <a:ext uri="{FF2B5EF4-FFF2-40B4-BE49-F238E27FC236}">
                <a16:creationId xmlns:a16="http://schemas.microsoft.com/office/drawing/2014/main" id="{18FAE194-5C76-4645-F8FC-6019D2249608}"/>
              </a:ext>
            </a:extLst>
          </p:cNvPr>
          <p:cNvSpPr txBox="1"/>
          <p:nvPr/>
        </p:nvSpPr>
        <p:spPr>
          <a:xfrm>
            <a:off x="4921044" y="4812890"/>
            <a:ext cx="1489588" cy="830997"/>
          </a:xfrm>
          <a:prstGeom prst="rect">
            <a:avLst/>
          </a:prstGeom>
          <a:noFill/>
        </p:spPr>
        <p:txBody>
          <a:bodyPr wrap="square" rtlCol="0">
            <a:spAutoFit/>
          </a:bodyPr>
          <a:lstStyle/>
          <a:p>
            <a:r>
              <a:rPr lang="sk-SK" altLang="sk-SK" sz="2400" dirty="0">
                <a:latin typeface="Times New Roman" panose="02020603050405020304" pitchFamily="18" charset="0"/>
                <a:cs typeface="Times New Roman" panose="02020603050405020304" pitchFamily="18" charset="0"/>
              </a:rPr>
              <a:t>Nad 5 resp. 7 dní</a:t>
            </a:r>
            <a:endParaRPr lang="sk-SK" sz="2400" dirty="0">
              <a:latin typeface="Times New Roman" panose="02020603050405020304" pitchFamily="18" charset="0"/>
              <a:cs typeface="Times New Roman" panose="02020603050405020304" pitchFamily="18" charset="0"/>
            </a:endParaRPr>
          </a:p>
        </p:txBody>
      </p:sp>
      <p:sp>
        <p:nvSpPr>
          <p:cNvPr id="14" name="BlokTextu 13">
            <a:extLst>
              <a:ext uri="{FF2B5EF4-FFF2-40B4-BE49-F238E27FC236}">
                <a16:creationId xmlns:a16="http://schemas.microsoft.com/office/drawing/2014/main" id="{4D7C4004-A32F-799B-E786-0C20C21EF67F}"/>
              </a:ext>
            </a:extLst>
          </p:cNvPr>
          <p:cNvSpPr txBox="1"/>
          <p:nvPr/>
        </p:nvSpPr>
        <p:spPr>
          <a:xfrm>
            <a:off x="6724593" y="4739862"/>
            <a:ext cx="2315497" cy="400110"/>
          </a:xfrm>
          <a:prstGeom prst="rect">
            <a:avLst/>
          </a:prstGeom>
          <a:noFill/>
        </p:spPr>
        <p:txBody>
          <a:bodyPr wrap="square" rtlCol="0">
            <a:spAutoFit/>
          </a:bodyPr>
          <a:lstStyle/>
          <a:p>
            <a:r>
              <a:rPr lang="sk-SK" altLang="sk-SK" sz="2000" b="1" dirty="0">
                <a:latin typeface="Times New Roman" panose="02020603050405020304" pitchFamily="18" charset="0"/>
                <a:cs typeface="Times New Roman" panose="02020603050405020304" pitchFamily="18" charset="0"/>
              </a:rPr>
              <a:t>potvrdenie lekára</a:t>
            </a:r>
          </a:p>
        </p:txBody>
      </p:sp>
    </p:spTree>
    <p:extLst>
      <p:ext uri="{BB962C8B-B14F-4D97-AF65-F5344CB8AC3E}">
        <p14:creationId xmlns:p14="http://schemas.microsoft.com/office/powerpoint/2010/main" val="156057640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Obrázok 3" descr="Obrázok s látkou, stolom, červená, zakrytý&#10;&#10;Automaticky generovaný popis">
            <a:extLst>
              <a:ext uri="{FF2B5EF4-FFF2-40B4-BE49-F238E27FC236}">
                <a16:creationId xmlns:a16="http://schemas.microsoft.com/office/drawing/2014/main" id="{5C002EE5-E4FF-463C-8DAA-9AC0B6D407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358883" y="10"/>
            <a:ext cx="12191979" cy="6857990"/>
          </a:xfrm>
          <a:prstGeom prst="rect">
            <a:avLst/>
          </a:prstGeom>
        </p:spPr>
      </p:pic>
      <p:sp>
        <p:nvSpPr>
          <p:cNvPr id="29" name="Obdĺžnik 22">
            <a:extLst>
              <a:ext uri="{FF2B5EF4-FFF2-40B4-BE49-F238E27FC236}">
                <a16:creationId xmlns:a16="http://schemas.microsoft.com/office/drawing/2014/main" id="{F5380E9A-163E-4576-BCDD-0A450B7E9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9943" y="237744"/>
            <a:ext cx="7652977" cy="6382512"/>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Obdĺžnik 24">
            <a:extLst>
              <a:ext uri="{FF2B5EF4-FFF2-40B4-BE49-F238E27FC236}">
                <a16:creationId xmlns:a16="http://schemas.microsoft.com/office/drawing/2014/main" id="{88DDEF77-9746-4D83-91F9-442A2487E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7103" y="374904"/>
            <a:ext cx="7340156"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Nadpis 1">
            <a:extLst>
              <a:ext uri="{FF2B5EF4-FFF2-40B4-BE49-F238E27FC236}">
                <a16:creationId xmlns:a16="http://schemas.microsoft.com/office/drawing/2014/main" id="{92C9295F-E638-4F61-AFE2-CF3E40556031}"/>
              </a:ext>
            </a:extLst>
          </p:cNvPr>
          <p:cNvSpPr>
            <a:spLocks noGrp="1"/>
          </p:cNvSpPr>
          <p:nvPr>
            <p:ph type="title"/>
          </p:nvPr>
        </p:nvSpPr>
        <p:spPr>
          <a:xfrm>
            <a:off x="4495089" y="495657"/>
            <a:ext cx="7262170" cy="7007550"/>
          </a:xfrm>
        </p:spPr>
        <p:txBody>
          <a:bodyPr rtlCol="0">
            <a:normAutofit/>
          </a:bodyPr>
          <a:lstStyle/>
          <a:p>
            <a:br>
              <a:rPr lang="sk-SK" altLang="sk-SK" sz="2400" b="1" dirty="0">
                <a:latin typeface="Times New Roman" panose="02020603050405020304" pitchFamily="18" charset="0"/>
                <a:cs typeface="Times New Roman" panose="02020603050405020304" pitchFamily="18" charset="0"/>
              </a:rPr>
            </a:br>
            <a:br>
              <a:rPr lang="sk-SK" altLang="sk-SK" sz="2400" b="1" dirty="0">
                <a:latin typeface="Times New Roman" panose="02020603050405020304" pitchFamily="18" charset="0"/>
                <a:cs typeface="Times New Roman" panose="02020603050405020304" pitchFamily="18" charset="0"/>
              </a:rPr>
            </a:br>
            <a:br>
              <a:rPr lang="sk-SK" altLang="sk-SK" sz="2400" dirty="0"/>
            </a:br>
            <a:br>
              <a:rPr lang="sk-SK" altLang="sk-SK" sz="2400" dirty="0"/>
            </a:br>
            <a:br>
              <a:rPr lang="sk-SK" altLang="sk-SK" sz="2400" dirty="0"/>
            </a:br>
            <a:br>
              <a:rPr lang="sk-SK" altLang="sk-SK" sz="2200" b="1" dirty="0"/>
            </a:br>
            <a:br>
              <a:rPr lang="sk-SK" altLang="sk-SK" sz="2200" b="1" dirty="0"/>
            </a:br>
            <a:r>
              <a:rPr lang="sk-SK" altLang="sk-SK" sz="2200" b="1" dirty="0"/>
              <a:t>	</a:t>
            </a:r>
            <a:br>
              <a:rPr lang="sk-SK" altLang="sk-SK" dirty="0"/>
            </a:br>
            <a:endParaRPr lang="en-US"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3" name="BlokTextu 2">
            <a:extLst>
              <a:ext uri="{FF2B5EF4-FFF2-40B4-BE49-F238E27FC236}">
                <a16:creationId xmlns:a16="http://schemas.microsoft.com/office/drawing/2014/main" id="{6573628A-88B3-246E-CAB9-D2215F6D3A96}"/>
              </a:ext>
            </a:extLst>
          </p:cNvPr>
          <p:cNvSpPr txBox="1"/>
          <p:nvPr/>
        </p:nvSpPr>
        <p:spPr>
          <a:xfrm>
            <a:off x="4955458" y="495657"/>
            <a:ext cx="5565058" cy="1569660"/>
          </a:xfrm>
          <a:prstGeom prst="rect">
            <a:avLst/>
          </a:prstGeom>
          <a:noFill/>
        </p:spPr>
        <p:txBody>
          <a:bodyPr wrap="square" rtlCol="0">
            <a:spAutoFit/>
          </a:bodyPr>
          <a:lstStyle/>
          <a:p>
            <a:pPr algn="ctr"/>
            <a:r>
              <a:rPr lang="sk-SK" altLang="sk-SK" sz="3200" dirty="0">
                <a:solidFill>
                  <a:srgbClr val="7030A0"/>
                </a:solidFill>
                <a:latin typeface="Times New Roman" panose="02020603050405020304" pitchFamily="18" charset="0"/>
                <a:cs typeface="Times New Roman" panose="02020603050405020304" pitchFamily="18" charset="0"/>
              </a:rPr>
              <a:t>Novela !! § 37 zákona  č. 596/2003 Z .z.            </a:t>
            </a:r>
            <a:r>
              <a:rPr lang="sk-SK" altLang="sk-SK" sz="3200" b="1" dirty="0">
                <a:solidFill>
                  <a:srgbClr val="7030A0"/>
                </a:solidFill>
                <a:latin typeface="Times New Roman" panose="02020603050405020304" pitchFamily="18" charset="0"/>
                <a:cs typeface="Times New Roman" panose="02020603050405020304" pitchFamily="18" charset="0"/>
              </a:rPr>
              <a:t>Priestupky</a:t>
            </a:r>
            <a:endParaRPr lang="sk-SK" sz="3200" dirty="0">
              <a:solidFill>
                <a:srgbClr val="7030A0"/>
              </a:solidFill>
              <a:latin typeface="Times New Roman" panose="02020603050405020304" pitchFamily="18" charset="0"/>
              <a:cs typeface="Times New Roman" panose="02020603050405020304" pitchFamily="18" charset="0"/>
            </a:endParaRPr>
          </a:p>
        </p:txBody>
      </p:sp>
      <p:sp>
        <p:nvSpPr>
          <p:cNvPr id="9" name="BlokTextu 8">
            <a:extLst>
              <a:ext uri="{FF2B5EF4-FFF2-40B4-BE49-F238E27FC236}">
                <a16:creationId xmlns:a16="http://schemas.microsoft.com/office/drawing/2014/main" id="{41BF8B09-2996-1091-E616-38F96FC70FF1}"/>
              </a:ext>
            </a:extLst>
          </p:cNvPr>
          <p:cNvSpPr txBox="1"/>
          <p:nvPr/>
        </p:nvSpPr>
        <p:spPr>
          <a:xfrm>
            <a:off x="4753785" y="2303051"/>
            <a:ext cx="4601131" cy="677108"/>
          </a:xfrm>
          <a:prstGeom prst="rect">
            <a:avLst/>
          </a:prstGeom>
          <a:noFill/>
        </p:spPr>
        <p:txBody>
          <a:bodyPr wrap="none" rtlCol="0">
            <a:spAutoFit/>
          </a:bodyPr>
          <a:lstStyle/>
          <a:p>
            <a:r>
              <a:rPr lang="sk-SK" altLang="sk-SK" sz="2000" b="1" dirty="0">
                <a:latin typeface="Times New Roman" panose="02020603050405020304" pitchFamily="18" charset="0"/>
                <a:cs typeface="Times New Roman" panose="02020603050405020304" pitchFamily="18" charset="0"/>
              </a:rPr>
              <a:t>a) ohrozuje jeho výchovu a vzdelávanie, </a:t>
            </a:r>
          </a:p>
          <a:p>
            <a:endParaRPr lang="sk-SK" dirty="0"/>
          </a:p>
        </p:txBody>
      </p:sp>
      <p:sp>
        <p:nvSpPr>
          <p:cNvPr id="11" name="BlokTextu 10">
            <a:extLst>
              <a:ext uri="{FF2B5EF4-FFF2-40B4-BE49-F238E27FC236}">
                <a16:creationId xmlns:a16="http://schemas.microsoft.com/office/drawing/2014/main" id="{BCACC3D2-3B1D-A11C-2D24-D8ACB50DEC9D}"/>
              </a:ext>
            </a:extLst>
          </p:cNvPr>
          <p:cNvSpPr txBox="1"/>
          <p:nvPr/>
        </p:nvSpPr>
        <p:spPr>
          <a:xfrm>
            <a:off x="4675799" y="2803826"/>
            <a:ext cx="6331973" cy="1908215"/>
          </a:xfrm>
          <a:prstGeom prst="rect">
            <a:avLst/>
          </a:prstGeom>
          <a:noFill/>
        </p:spPr>
        <p:txBody>
          <a:bodyPr wrap="square" rtlCol="0">
            <a:spAutoFit/>
          </a:bodyPr>
          <a:lstStyle/>
          <a:p>
            <a:pPr algn="just"/>
            <a:r>
              <a:rPr lang="sk-SK" altLang="sk-SK" sz="2000" b="1" dirty="0">
                <a:latin typeface="Times New Roman" panose="02020603050405020304" pitchFamily="18" charset="0"/>
                <a:cs typeface="Times New Roman" panose="02020603050405020304" pitchFamily="18" charset="0"/>
              </a:rPr>
              <a:t>b) zanedbáva starostlivosť o povinnú školskú dochádzku dieťaťa, najmä ak dieťa </a:t>
            </a:r>
            <a:r>
              <a:rPr lang="sk-SK" altLang="sk-SK" sz="2000" b="1" dirty="0">
                <a:solidFill>
                  <a:srgbClr val="7030A0"/>
                </a:solidFill>
                <a:latin typeface="Times New Roman" panose="02020603050405020304" pitchFamily="18" charset="0"/>
                <a:cs typeface="Times New Roman" panose="02020603050405020304" pitchFamily="18" charset="0"/>
              </a:rPr>
              <a:t>neprihlási</a:t>
            </a:r>
            <a:r>
              <a:rPr lang="sk-SK" altLang="sk-SK" sz="2000" b="1" dirty="0">
                <a:latin typeface="Times New Roman" panose="02020603050405020304" pitchFamily="18" charset="0"/>
                <a:cs typeface="Times New Roman" panose="02020603050405020304" pitchFamily="18" charset="0"/>
              </a:rPr>
              <a:t> na povinnú školskú dochádzku alebo dieťa neospravedlnene vynechá </a:t>
            </a:r>
            <a:r>
              <a:rPr lang="sk-SK" altLang="sk-SK" sz="2000" b="1" dirty="0">
                <a:solidFill>
                  <a:srgbClr val="7030A0"/>
                </a:solidFill>
                <a:latin typeface="Times New Roman" panose="02020603050405020304" pitchFamily="18" charset="0"/>
                <a:cs typeface="Times New Roman" panose="02020603050405020304" pitchFamily="18" charset="0"/>
              </a:rPr>
              <a:t>viac</a:t>
            </a:r>
            <a:r>
              <a:rPr lang="sk-SK" altLang="sk-SK" sz="2000" b="1" dirty="0">
                <a:latin typeface="Times New Roman" panose="02020603050405020304" pitchFamily="18" charset="0"/>
                <a:cs typeface="Times New Roman" panose="02020603050405020304" pitchFamily="18" charset="0"/>
              </a:rPr>
              <a:t> ako </a:t>
            </a:r>
            <a:r>
              <a:rPr lang="sk-SK" altLang="sk-SK" sz="2000" b="1" dirty="0">
                <a:solidFill>
                  <a:srgbClr val="7030A0"/>
                </a:solidFill>
                <a:latin typeface="Times New Roman" panose="02020603050405020304" pitchFamily="18" charset="0"/>
                <a:cs typeface="Times New Roman" panose="02020603050405020304" pitchFamily="18" charset="0"/>
              </a:rPr>
              <a:t>15 vyučovacích hodín v mesiaci </a:t>
            </a:r>
            <a:r>
              <a:rPr lang="sk-SK" altLang="sk-SK" sz="2000" b="1" dirty="0">
                <a:latin typeface="Times New Roman" panose="02020603050405020304" pitchFamily="18" charset="0"/>
                <a:cs typeface="Times New Roman" panose="02020603050405020304" pitchFamily="18" charset="0"/>
              </a:rPr>
              <a:t>alebo </a:t>
            </a:r>
            <a:r>
              <a:rPr lang="sk-SK" altLang="sk-SK" sz="2000" b="1" dirty="0">
                <a:solidFill>
                  <a:srgbClr val="7030A0"/>
                </a:solidFill>
                <a:latin typeface="Times New Roman" panose="02020603050405020304" pitchFamily="18" charset="0"/>
                <a:cs typeface="Times New Roman" panose="02020603050405020304" pitchFamily="18" charset="0"/>
              </a:rPr>
              <a:t>viac</a:t>
            </a:r>
            <a:r>
              <a:rPr lang="sk-SK" altLang="sk-SK" sz="2000" b="1" dirty="0">
                <a:latin typeface="Times New Roman" panose="02020603050405020304" pitchFamily="18" charset="0"/>
                <a:cs typeface="Times New Roman" panose="02020603050405020304" pitchFamily="18" charset="0"/>
              </a:rPr>
              <a:t> ako </a:t>
            </a:r>
            <a:r>
              <a:rPr lang="sk-SK" altLang="sk-SK" sz="2000" b="1" dirty="0">
                <a:solidFill>
                  <a:srgbClr val="7030A0"/>
                </a:solidFill>
                <a:latin typeface="Times New Roman" panose="02020603050405020304" pitchFamily="18" charset="0"/>
                <a:cs typeface="Times New Roman" panose="02020603050405020304" pitchFamily="18" charset="0"/>
              </a:rPr>
              <a:t>60 vyučovacích hodín </a:t>
            </a:r>
            <a:r>
              <a:rPr lang="sk-SK" altLang="sk-SK" sz="2000" b="1" dirty="0">
                <a:latin typeface="Times New Roman" panose="02020603050405020304" pitchFamily="18" charset="0"/>
                <a:cs typeface="Times New Roman" panose="02020603050405020304" pitchFamily="18" charset="0"/>
              </a:rPr>
              <a:t>v príslušnom školskom </a:t>
            </a:r>
            <a:r>
              <a:rPr lang="sk-SK" altLang="sk-SK" sz="2000" b="1" dirty="0">
                <a:solidFill>
                  <a:srgbClr val="7030A0"/>
                </a:solidFill>
                <a:latin typeface="Times New Roman" panose="02020603050405020304" pitchFamily="18" charset="0"/>
                <a:cs typeface="Times New Roman" panose="02020603050405020304" pitchFamily="18" charset="0"/>
              </a:rPr>
              <a:t>roku</a:t>
            </a:r>
            <a:r>
              <a:rPr lang="sk-SK" altLang="sk-SK" sz="2000" b="1" dirty="0">
                <a:latin typeface="Times New Roman" panose="02020603050405020304" pitchFamily="18" charset="0"/>
                <a:cs typeface="Times New Roman" panose="02020603050405020304" pitchFamily="18" charset="0"/>
              </a:rPr>
              <a:t> alebo  </a:t>
            </a:r>
          </a:p>
          <a:p>
            <a:endParaRPr lang="sk-SK" dirty="0"/>
          </a:p>
        </p:txBody>
      </p:sp>
      <p:sp>
        <p:nvSpPr>
          <p:cNvPr id="15" name="BlokTextu 14">
            <a:extLst>
              <a:ext uri="{FF2B5EF4-FFF2-40B4-BE49-F238E27FC236}">
                <a16:creationId xmlns:a16="http://schemas.microsoft.com/office/drawing/2014/main" id="{1F654B82-5326-EC62-3C73-9863B5374EC7}"/>
              </a:ext>
            </a:extLst>
          </p:cNvPr>
          <p:cNvSpPr txBox="1"/>
          <p:nvPr/>
        </p:nvSpPr>
        <p:spPr>
          <a:xfrm>
            <a:off x="4675799" y="4667009"/>
            <a:ext cx="6434653" cy="1908215"/>
          </a:xfrm>
          <a:prstGeom prst="rect">
            <a:avLst/>
          </a:prstGeom>
          <a:noFill/>
        </p:spPr>
        <p:txBody>
          <a:bodyPr wrap="square" rtlCol="0">
            <a:spAutoFit/>
          </a:bodyPr>
          <a:lstStyle/>
          <a:p>
            <a:pPr algn="just"/>
            <a:r>
              <a:rPr lang="sk-SK" altLang="sk-SK" sz="2000" b="1" dirty="0">
                <a:latin typeface="Times New Roman" panose="02020603050405020304" pitchFamily="18" charset="0"/>
                <a:cs typeface="Times New Roman" panose="02020603050405020304" pitchFamily="18" charset="0"/>
              </a:rPr>
              <a:t>c) zanedbáva starostlivosť o povinné predprimárne vzdelávanie dieťaťa, najmä ak dieťa neprihlási na plnenie povinného predprimárneho vzdelávania alebo ak dieťa, pre ktoré je predprimárne vzdelávanie povinné, neospravedlnene vynechá viac ako päť dní v mesiaci. </a:t>
            </a:r>
          </a:p>
          <a:p>
            <a:endParaRPr lang="sk-SK" dirty="0"/>
          </a:p>
        </p:txBody>
      </p:sp>
    </p:spTree>
    <p:extLst>
      <p:ext uri="{BB962C8B-B14F-4D97-AF65-F5344CB8AC3E}">
        <p14:creationId xmlns:p14="http://schemas.microsoft.com/office/powerpoint/2010/main" val="148542301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1"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Obrázok 3" descr="Obrázok s látkou, stolom, červená, zakrytý&#10;&#10;Automaticky generovaný popis">
            <a:extLst>
              <a:ext uri="{FF2B5EF4-FFF2-40B4-BE49-F238E27FC236}">
                <a16:creationId xmlns:a16="http://schemas.microsoft.com/office/drawing/2014/main" id="{5C002EE5-E4FF-463C-8DAA-9AC0B6D407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0" y="10"/>
            <a:ext cx="12191979" cy="6857990"/>
          </a:xfrm>
          <a:prstGeom prst="rect">
            <a:avLst/>
          </a:prstGeom>
        </p:spPr>
      </p:pic>
      <p:sp>
        <p:nvSpPr>
          <p:cNvPr id="29" name="Obdĺžnik 22">
            <a:extLst>
              <a:ext uri="{FF2B5EF4-FFF2-40B4-BE49-F238E27FC236}">
                <a16:creationId xmlns:a16="http://schemas.microsoft.com/office/drawing/2014/main" id="{F5380E9A-163E-4576-BCDD-0A450B7E9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9943" y="237744"/>
            <a:ext cx="7652977" cy="6382512"/>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Obdĺžnik 24">
            <a:extLst>
              <a:ext uri="{FF2B5EF4-FFF2-40B4-BE49-F238E27FC236}">
                <a16:creationId xmlns:a16="http://schemas.microsoft.com/office/drawing/2014/main" id="{88DDEF77-9746-4D83-91F9-442A2487E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7103" y="374904"/>
            <a:ext cx="7340156"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Nadpis 1">
            <a:extLst>
              <a:ext uri="{FF2B5EF4-FFF2-40B4-BE49-F238E27FC236}">
                <a16:creationId xmlns:a16="http://schemas.microsoft.com/office/drawing/2014/main" id="{92C9295F-E638-4F61-AFE2-CF3E40556031}"/>
              </a:ext>
            </a:extLst>
          </p:cNvPr>
          <p:cNvSpPr>
            <a:spLocks noGrp="1"/>
          </p:cNvSpPr>
          <p:nvPr>
            <p:ph type="title"/>
          </p:nvPr>
        </p:nvSpPr>
        <p:spPr>
          <a:xfrm>
            <a:off x="4740751" y="642594"/>
            <a:ext cx="6718433" cy="1746504"/>
          </a:xfrm>
        </p:spPr>
        <p:txBody>
          <a:bodyPr rtlCol="0">
            <a:normAutofit/>
          </a:bodyPr>
          <a:lstStyle/>
          <a:p>
            <a:pPr rtl="0"/>
            <a:r>
              <a:rPr lang="sk-SK" b="1" dirty="0">
                <a:solidFill>
                  <a:schemeClr val="tx1">
                    <a:lumMod val="75000"/>
                    <a:lumOff val="25000"/>
                  </a:schemeClr>
                </a:solidFill>
                <a:latin typeface="Times New Roman" panose="02020603050405020304" pitchFamily="18" charset="0"/>
                <a:cs typeface="Times New Roman" panose="02020603050405020304" pitchFamily="18" charset="0"/>
              </a:rPr>
              <a:t>Kedy a ako nahlásiť?</a:t>
            </a:r>
            <a:endParaRPr lang="en-US"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graphicFrame>
        <p:nvGraphicFramePr>
          <p:cNvPr id="31" name="Zástupný symbol obsahu 2">
            <a:extLst>
              <a:ext uri="{FF2B5EF4-FFF2-40B4-BE49-F238E27FC236}">
                <a16:creationId xmlns:a16="http://schemas.microsoft.com/office/drawing/2014/main" id="{613FC9B6-ED9E-4F51-A217-156DA01928CD}"/>
              </a:ext>
            </a:extLst>
          </p:cNvPr>
          <p:cNvGraphicFramePr/>
          <p:nvPr>
            <p:extLst>
              <p:ext uri="{D42A27DB-BD31-4B8C-83A1-F6EECF244321}">
                <p14:modId xmlns:p14="http://schemas.microsoft.com/office/powerpoint/2010/main" val="2898896401"/>
              </p:ext>
            </p:extLst>
          </p:nvPr>
        </p:nvGraphicFramePr>
        <p:xfrm>
          <a:off x="4417103" y="2389098"/>
          <a:ext cx="7251983" cy="36459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BlokTextu 2">
            <a:extLst>
              <a:ext uri="{FF2B5EF4-FFF2-40B4-BE49-F238E27FC236}">
                <a16:creationId xmlns:a16="http://schemas.microsoft.com/office/drawing/2014/main" id="{4BC75B1C-844A-DA60-24B2-AFCC05F9DA69}"/>
              </a:ext>
            </a:extLst>
          </p:cNvPr>
          <p:cNvSpPr txBox="1"/>
          <p:nvPr/>
        </p:nvSpPr>
        <p:spPr>
          <a:xfrm>
            <a:off x="4640826" y="1953972"/>
            <a:ext cx="768159" cy="369332"/>
          </a:xfrm>
          <a:prstGeom prst="rect">
            <a:avLst/>
          </a:prstGeom>
          <a:noFill/>
        </p:spPr>
        <p:txBody>
          <a:bodyPr wrap="none" rtlCol="0">
            <a:spAutoFit/>
          </a:bodyPr>
          <a:lstStyle/>
          <a:p>
            <a:r>
              <a:rPr lang="sk-SK" b="1" dirty="0">
                <a:latin typeface="Times New Roman" panose="02020603050405020304" pitchFamily="18" charset="0"/>
                <a:cs typeface="Times New Roman" panose="02020603050405020304" pitchFamily="18" charset="0"/>
              </a:rPr>
              <a:t>učiteľ</a:t>
            </a:r>
          </a:p>
        </p:txBody>
      </p:sp>
      <p:cxnSp>
        <p:nvCxnSpPr>
          <p:cNvPr id="6" name="Rovná spojovacia šípka 5">
            <a:extLst>
              <a:ext uri="{FF2B5EF4-FFF2-40B4-BE49-F238E27FC236}">
                <a16:creationId xmlns:a16="http://schemas.microsoft.com/office/drawing/2014/main" id="{EE9B32FA-547C-1130-57F6-95908B945B73}"/>
              </a:ext>
            </a:extLst>
          </p:cNvPr>
          <p:cNvCxnSpPr>
            <a:cxnSpLocks/>
            <a:stCxn id="3" idx="3"/>
          </p:cNvCxnSpPr>
          <p:nvPr/>
        </p:nvCxnSpPr>
        <p:spPr>
          <a:xfrm>
            <a:off x="5408985" y="2138638"/>
            <a:ext cx="519867"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9" name="BlokTextu 8">
            <a:extLst>
              <a:ext uri="{FF2B5EF4-FFF2-40B4-BE49-F238E27FC236}">
                <a16:creationId xmlns:a16="http://schemas.microsoft.com/office/drawing/2014/main" id="{CDC8056E-0C5F-F093-3A3B-76FDEA48B47E}"/>
              </a:ext>
            </a:extLst>
          </p:cNvPr>
          <p:cNvSpPr txBox="1"/>
          <p:nvPr/>
        </p:nvSpPr>
        <p:spPr>
          <a:xfrm>
            <a:off x="6142733" y="1980501"/>
            <a:ext cx="4569878" cy="646331"/>
          </a:xfrm>
          <a:prstGeom prst="rect">
            <a:avLst/>
          </a:prstGeom>
          <a:noFill/>
        </p:spPr>
        <p:txBody>
          <a:bodyPr wrap="square" rtlCol="0">
            <a:spAutoFit/>
          </a:bodyPr>
          <a:lstStyle/>
          <a:p>
            <a:r>
              <a:rPr lang="sk-SK" b="1" dirty="0">
                <a:latin typeface="Times New Roman" panose="02020603050405020304" pitchFamily="18" charset="0"/>
                <a:cs typeface="Times New Roman" panose="02020603050405020304" pitchFamily="18" charset="0"/>
              </a:rPr>
              <a:t>Zákonnému zástupcovi –hneď pri neospravedlnenej absencii</a:t>
            </a:r>
          </a:p>
        </p:txBody>
      </p:sp>
      <p:cxnSp>
        <p:nvCxnSpPr>
          <p:cNvPr id="11" name="Rovná spojovacia šípka 10">
            <a:extLst>
              <a:ext uri="{FF2B5EF4-FFF2-40B4-BE49-F238E27FC236}">
                <a16:creationId xmlns:a16="http://schemas.microsoft.com/office/drawing/2014/main" id="{2C5DEF42-FC57-F389-670A-FB80C8DA3F2A}"/>
              </a:ext>
            </a:extLst>
          </p:cNvPr>
          <p:cNvCxnSpPr/>
          <p:nvPr/>
        </p:nvCxnSpPr>
        <p:spPr>
          <a:xfrm>
            <a:off x="5161935" y="2389098"/>
            <a:ext cx="524616" cy="77688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2" name="BlokTextu 11">
            <a:extLst>
              <a:ext uri="{FF2B5EF4-FFF2-40B4-BE49-F238E27FC236}">
                <a16:creationId xmlns:a16="http://schemas.microsoft.com/office/drawing/2014/main" id="{9D3E5BEF-9256-61B5-8D79-D7E49ED9AAC2}"/>
              </a:ext>
            </a:extLst>
          </p:cNvPr>
          <p:cNvSpPr txBox="1"/>
          <p:nvPr/>
        </p:nvSpPr>
        <p:spPr>
          <a:xfrm>
            <a:off x="5054807" y="3165987"/>
            <a:ext cx="4880503" cy="369332"/>
          </a:xfrm>
          <a:prstGeom prst="rect">
            <a:avLst/>
          </a:prstGeom>
          <a:noFill/>
        </p:spPr>
        <p:txBody>
          <a:bodyPr wrap="none" rtlCol="0">
            <a:spAutoFit/>
          </a:bodyPr>
          <a:lstStyle/>
          <a:p>
            <a:r>
              <a:rPr lang="sk-SK" b="1" dirty="0">
                <a:latin typeface="Times New Roman" panose="02020603050405020304" pitchFamily="18" charset="0"/>
                <a:cs typeface="Times New Roman" panose="02020603050405020304" pitchFamily="18" charset="0"/>
              </a:rPr>
              <a:t>Riaditeľovi, viac ako 15/mesiac  viac ako60 /rok</a:t>
            </a:r>
          </a:p>
        </p:txBody>
      </p:sp>
      <p:cxnSp>
        <p:nvCxnSpPr>
          <p:cNvPr id="14" name="Rovná spojovacia šípka 13">
            <a:extLst>
              <a:ext uri="{FF2B5EF4-FFF2-40B4-BE49-F238E27FC236}">
                <a16:creationId xmlns:a16="http://schemas.microsoft.com/office/drawing/2014/main" id="{571F5C3E-4D5F-5D88-BE49-2764E7A39FE2}"/>
              </a:ext>
            </a:extLst>
          </p:cNvPr>
          <p:cNvCxnSpPr/>
          <p:nvPr/>
        </p:nvCxnSpPr>
        <p:spPr>
          <a:xfrm>
            <a:off x="5574890" y="3535319"/>
            <a:ext cx="0" cy="75321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5" name="BlokTextu 14">
            <a:extLst>
              <a:ext uri="{FF2B5EF4-FFF2-40B4-BE49-F238E27FC236}">
                <a16:creationId xmlns:a16="http://schemas.microsoft.com/office/drawing/2014/main" id="{33024D87-81DE-4445-24D3-DA1753818155}"/>
              </a:ext>
            </a:extLst>
          </p:cNvPr>
          <p:cNvSpPr txBox="1"/>
          <p:nvPr/>
        </p:nvSpPr>
        <p:spPr>
          <a:xfrm>
            <a:off x="4640826" y="4271694"/>
            <a:ext cx="2050561" cy="369332"/>
          </a:xfrm>
          <a:prstGeom prst="rect">
            <a:avLst/>
          </a:prstGeom>
          <a:noFill/>
        </p:spPr>
        <p:txBody>
          <a:bodyPr wrap="none" rtlCol="0">
            <a:spAutoFit/>
          </a:bodyPr>
          <a:lstStyle/>
          <a:p>
            <a:r>
              <a:rPr lang="sk-SK" b="1" dirty="0">
                <a:latin typeface="Times New Roman" panose="02020603050405020304" pitchFamily="18" charset="0"/>
                <a:cs typeface="Times New Roman" panose="02020603050405020304" pitchFamily="18" charset="0"/>
              </a:rPr>
              <a:t>Školský úrad, obec</a:t>
            </a:r>
          </a:p>
        </p:txBody>
      </p:sp>
      <p:cxnSp>
        <p:nvCxnSpPr>
          <p:cNvPr id="18" name="Rovná spojovacia šípka 17">
            <a:extLst>
              <a:ext uri="{FF2B5EF4-FFF2-40B4-BE49-F238E27FC236}">
                <a16:creationId xmlns:a16="http://schemas.microsoft.com/office/drawing/2014/main" id="{61E8DAF8-8C0F-0F57-D913-0AF79796001D}"/>
              </a:ext>
            </a:extLst>
          </p:cNvPr>
          <p:cNvCxnSpPr/>
          <p:nvPr/>
        </p:nvCxnSpPr>
        <p:spPr>
          <a:xfrm>
            <a:off x="5574890" y="3535319"/>
            <a:ext cx="2054942" cy="75321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9" name="BlokTextu 18">
            <a:extLst>
              <a:ext uri="{FF2B5EF4-FFF2-40B4-BE49-F238E27FC236}">
                <a16:creationId xmlns:a16="http://schemas.microsoft.com/office/drawing/2014/main" id="{CF900A58-A6D1-3474-169C-A250050A825E}"/>
              </a:ext>
            </a:extLst>
          </p:cNvPr>
          <p:cNvSpPr txBox="1"/>
          <p:nvPr/>
        </p:nvSpPr>
        <p:spPr>
          <a:xfrm>
            <a:off x="7625451" y="4300207"/>
            <a:ext cx="1066254" cy="369332"/>
          </a:xfrm>
          <a:prstGeom prst="rect">
            <a:avLst/>
          </a:prstGeom>
          <a:noFill/>
        </p:spPr>
        <p:txBody>
          <a:bodyPr wrap="none" rtlCol="0">
            <a:spAutoFit/>
          </a:bodyPr>
          <a:lstStyle/>
          <a:p>
            <a:r>
              <a:rPr lang="sk-SK" b="1" dirty="0">
                <a:latin typeface="Times New Roman" panose="02020603050405020304" pitchFamily="18" charset="0"/>
                <a:cs typeface="Times New Roman" panose="02020603050405020304" pitchFamily="18" charset="0"/>
              </a:rPr>
              <a:t>ÚPSVaR</a:t>
            </a:r>
          </a:p>
        </p:txBody>
      </p:sp>
      <p:cxnSp>
        <p:nvCxnSpPr>
          <p:cNvPr id="21" name="Rovná spojovacia šípka 20">
            <a:extLst>
              <a:ext uri="{FF2B5EF4-FFF2-40B4-BE49-F238E27FC236}">
                <a16:creationId xmlns:a16="http://schemas.microsoft.com/office/drawing/2014/main" id="{347E4EE2-68AB-2281-FB41-17082B567570}"/>
              </a:ext>
            </a:extLst>
          </p:cNvPr>
          <p:cNvCxnSpPr>
            <a:cxnSpLocks/>
          </p:cNvCxnSpPr>
          <p:nvPr/>
        </p:nvCxnSpPr>
        <p:spPr>
          <a:xfrm flipH="1">
            <a:off x="5574889" y="4647212"/>
            <a:ext cx="1" cy="288677"/>
          </a:xfrm>
          <a:prstGeom prst="straightConnector1">
            <a:avLst/>
          </a:prstGeom>
          <a:ln w="571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3" name="BlokTextu 22">
            <a:extLst>
              <a:ext uri="{FF2B5EF4-FFF2-40B4-BE49-F238E27FC236}">
                <a16:creationId xmlns:a16="http://schemas.microsoft.com/office/drawing/2014/main" id="{35E52CCF-9D92-F50B-8A9A-11B033F8C187}"/>
              </a:ext>
            </a:extLst>
          </p:cNvPr>
          <p:cNvSpPr txBox="1"/>
          <p:nvPr/>
        </p:nvSpPr>
        <p:spPr>
          <a:xfrm>
            <a:off x="4544100" y="5218380"/>
            <a:ext cx="2396810" cy="400110"/>
          </a:xfrm>
          <a:prstGeom prst="rect">
            <a:avLst/>
          </a:prstGeom>
          <a:noFill/>
        </p:spPr>
        <p:txBody>
          <a:bodyPr wrap="none" rtlCol="0">
            <a:spAutoFit/>
          </a:bodyPr>
          <a:lstStyle/>
          <a:p>
            <a:r>
              <a:rPr lang="sk-SK" sz="2000" dirty="0">
                <a:latin typeface="Times New Roman" panose="02020603050405020304" pitchFamily="18" charset="0"/>
                <a:cs typeface="Times New Roman" panose="02020603050405020304" pitchFamily="18" charset="0"/>
              </a:rPr>
              <a:t>Priestupkové konanie</a:t>
            </a:r>
          </a:p>
        </p:txBody>
      </p:sp>
      <p:cxnSp>
        <p:nvCxnSpPr>
          <p:cNvPr id="25" name="Rovná spojovacia šípka 24">
            <a:extLst>
              <a:ext uri="{FF2B5EF4-FFF2-40B4-BE49-F238E27FC236}">
                <a16:creationId xmlns:a16="http://schemas.microsoft.com/office/drawing/2014/main" id="{C13544B7-3A65-4D42-B219-D50B1B0A1610}"/>
              </a:ext>
            </a:extLst>
          </p:cNvPr>
          <p:cNvCxnSpPr>
            <a:cxnSpLocks/>
          </p:cNvCxnSpPr>
          <p:nvPr/>
        </p:nvCxnSpPr>
        <p:spPr>
          <a:xfrm flipH="1">
            <a:off x="8043094" y="4641026"/>
            <a:ext cx="5065" cy="29486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2" name="BlokTextu 31">
            <a:extLst>
              <a:ext uri="{FF2B5EF4-FFF2-40B4-BE49-F238E27FC236}">
                <a16:creationId xmlns:a16="http://schemas.microsoft.com/office/drawing/2014/main" id="{295D9805-5C03-3F0F-AAF8-2F19C5D50BF7}"/>
              </a:ext>
            </a:extLst>
          </p:cNvPr>
          <p:cNvSpPr txBox="1"/>
          <p:nvPr/>
        </p:nvSpPr>
        <p:spPr>
          <a:xfrm>
            <a:off x="7625451" y="5233769"/>
            <a:ext cx="2050561" cy="369332"/>
          </a:xfrm>
          <a:prstGeom prst="rect">
            <a:avLst/>
          </a:prstGeom>
          <a:noFill/>
        </p:spPr>
        <p:txBody>
          <a:bodyPr wrap="none" rtlCol="0">
            <a:spAutoFit/>
          </a:bodyPr>
          <a:lstStyle/>
          <a:p>
            <a:r>
              <a:rPr lang="sk-SK" dirty="0">
                <a:latin typeface="Times New Roman" panose="02020603050405020304" pitchFamily="18" charset="0"/>
                <a:cs typeface="Times New Roman" panose="02020603050405020304" pitchFamily="18" charset="0"/>
              </a:rPr>
              <a:t>Výchovné opatrenia</a:t>
            </a:r>
          </a:p>
        </p:txBody>
      </p:sp>
    </p:spTree>
    <p:extLst>
      <p:ext uri="{BB962C8B-B14F-4D97-AF65-F5344CB8AC3E}">
        <p14:creationId xmlns:p14="http://schemas.microsoft.com/office/powerpoint/2010/main" val="135911791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ppt_x"/>
                                          </p:val>
                                        </p:tav>
                                        <p:tav tm="100000">
                                          <p:val>
                                            <p:strVal val="#ppt_x"/>
                                          </p:val>
                                        </p:tav>
                                      </p:tavLst>
                                    </p:anim>
                                    <p:anim calcmode="lin" valueType="num">
                                      <p:cBhvr additive="base">
                                        <p:cTn id="3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500" fill="hold"/>
                                        <p:tgtEl>
                                          <p:spTgt spid="18"/>
                                        </p:tgtEl>
                                        <p:attrNameLst>
                                          <p:attrName>ppt_x</p:attrName>
                                        </p:attrNameLst>
                                      </p:cBhvr>
                                      <p:tavLst>
                                        <p:tav tm="0">
                                          <p:val>
                                            <p:strVal val="#ppt_x"/>
                                          </p:val>
                                        </p:tav>
                                        <p:tav tm="100000">
                                          <p:val>
                                            <p:strVal val="#ppt_x"/>
                                          </p:val>
                                        </p:tav>
                                      </p:tavLst>
                                    </p:anim>
                                    <p:anim calcmode="lin" valueType="num">
                                      <p:cBhvr additive="base">
                                        <p:cTn id="4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ppt_x"/>
                                          </p:val>
                                        </p:tav>
                                        <p:tav tm="100000">
                                          <p:val>
                                            <p:strVal val="#ppt_x"/>
                                          </p:val>
                                        </p:tav>
                                      </p:tavLst>
                                    </p:anim>
                                    <p:anim calcmode="lin" valueType="num">
                                      <p:cBhvr additive="base">
                                        <p:cTn id="4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ppt_x"/>
                                          </p:val>
                                        </p:tav>
                                        <p:tav tm="100000">
                                          <p:val>
                                            <p:strVal val="#ppt_x"/>
                                          </p:val>
                                        </p:tav>
                                      </p:tavLst>
                                    </p:anim>
                                    <p:anim calcmode="lin" valueType="num">
                                      <p:cBhvr additive="base">
                                        <p:cTn id="5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fill="hold"/>
                                        <p:tgtEl>
                                          <p:spTgt spid="23"/>
                                        </p:tgtEl>
                                        <p:attrNameLst>
                                          <p:attrName>ppt_x</p:attrName>
                                        </p:attrNameLst>
                                      </p:cBhvr>
                                      <p:tavLst>
                                        <p:tav tm="0">
                                          <p:val>
                                            <p:strVal val="#ppt_x"/>
                                          </p:val>
                                        </p:tav>
                                        <p:tav tm="100000">
                                          <p:val>
                                            <p:strVal val="#ppt_x"/>
                                          </p:val>
                                        </p:tav>
                                      </p:tavLst>
                                    </p:anim>
                                    <p:anim calcmode="lin" valueType="num">
                                      <p:cBhvr additive="base">
                                        <p:cTn id="6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P spid="12" grpId="0"/>
      <p:bldP spid="19"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Obrázok 3" descr="Obrázok s látkou, stolom, červená, zakrytý&#10;&#10;Automaticky generovaný popis">
            <a:extLst>
              <a:ext uri="{FF2B5EF4-FFF2-40B4-BE49-F238E27FC236}">
                <a16:creationId xmlns:a16="http://schemas.microsoft.com/office/drawing/2014/main" id="{5C002EE5-E4FF-463C-8DAA-9AC0B6D407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0" y="10"/>
            <a:ext cx="12191979" cy="6857990"/>
          </a:xfrm>
          <a:prstGeom prst="rect">
            <a:avLst/>
          </a:prstGeom>
        </p:spPr>
      </p:pic>
      <p:sp>
        <p:nvSpPr>
          <p:cNvPr id="29" name="Obdĺžnik 22">
            <a:extLst>
              <a:ext uri="{FF2B5EF4-FFF2-40B4-BE49-F238E27FC236}">
                <a16:creationId xmlns:a16="http://schemas.microsoft.com/office/drawing/2014/main" id="{F5380E9A-163E-4576-BCDD-0A450B7E9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9943" y="237744"/>
            <a:ext cx="7652977" cy="6382512"/>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Obdĺžnik 24">
            <a:extLst>
              <a:ext uri="{FF2B5EF4-FFF2-40B4-BE49-F238E27FC236}">
                <a16:creationId xmlns:a16="http://schemas.microsoft.com/office/drawing/2014/main" id="{88DDEF77-9746-4D83-91F9-442A2487E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7103" y="374904"/>
            <a:ext cx="7340156"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Nadpis 1">
            <a:extLst>
              <a:ext uri="{FF2B5EF4-FFF2-40B4-BE49-F238E27FC236}">
                <a16:creationId xmlns:a16="http://schemas.microsoft.com/office/drawing/2014/main" id="{92C9295F-E638-4F61-AFE2-CF3E40556031}"/>
              </a:ext>
            </a:extLst>
          </p:cNvPr>
          <p:cNvSpPr>
            <a:spLocks noGrp="1"/>
          </p:cNvSpPr>
          <p:nvPr>
            <p:ph type="title"/>
          </p:nvPr>
        </p:nvSpPr>
        <p:spPr>
          <a:xfrm>
            <a:off x="4740751" y="642594"/>
            <a:ext cx="6718433" cy="749978"/>
          </a:xfrm>
        </p:spPr>
        <p:txBody>
          <a:bodyPr rtlCol="0">
            <a:normAutofit/>
          </a:bodyPr>
          <a:lstStyle/>
          <a:p>
            <a:pPr rtl="0"/>
            <a:r>
              <a:rPr lang="sk-SK" b="1" dirty="0">
                <a:solidFill>
                  <a:schemeClr val="tx1">
                    <a:lumMod val="75000"/>
                    <a:lumOff val="25000"/>
                  </a:schemeClr>
                </a:solidFill>
                <a:latin typeface="Times New Roman" panose="02020603050405020304" pitchFamily="18" charset="0"/>
                <a:cs typeface="Times New Roman" panose="02020603050405020304" pitchFamily="18" charset="0"/>
              </a:rPr>
              <a:t>Postup pri riešení:</a:t>
            </a:r>
            <a:endParaRPr lang="en-US"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3" name="BlokTextu 2">
            <a:extLst>
              <a:ext uri="{FF2B5EF4-FFF2-40B4-BE49-F238E27FC236}">
                <a16:creationId xmlns:a16="http://schemas.microsoft.com/office/drawing/2014/main" id="{F9D3D4CD-1967-70C6-0088-8F254D07B794}"/>
              </a:ext>
            </a:extLst>
          </p:cNvPr>
          <p:cNvSpPr txBox="1"/>
          <p:nvPr/>
        </p:nvSpPr>
        <p:spPr>
          <a:xfrm>
            <a:off x="4977608" y="1392573"/>
            <a:ext cx="6481576" cy="5663089"/>
          </a:xfrm>
          <a:prstGeom prst="rect">
            <a:avLst/>
          </a:prstGeom>
          <a:noFill/>
        </p:spPr>
        <p:txBody>
          <a:bodyPr wrap="square" rtlCol="0">
            <a:spAutoFit/>
          </a:bodyPr>
          <a:lstStyle/>
          <a:p>
            <a:r>
              <a:rPr lang="sk-SK" dirty="0">
                <a:latin typeface="Times New Roman" panose="02020603050405020304" pitchFamily="18" charset="0"/>
                <a:cs typeface="Times New Roman" panose="02020603050405020304" pitchFamily="18" charset="0"/>
              </a:rPr>
              <a:t>Každú neospravedlnenú hodinu rieši </a:t>
            </a:r>
            <a:r>
              <a:rPr lang="sk-SK" b="1" dirty="0">
                <a:solidFill>
                  <a:srgbClr val="FF0000"/>
                </a:solidFill>
                <a:latin typeface="Times New Roman" panose="02020603050405020304" pitchFamily="18" charset="0"/>
                <a:cs typeface="Times New Roman" panose="02020603050405020304" pitchFamily="18" charset="0"/>
              </a:rPr>
              <a:t>triedny učiteľ</a:t>
            </a:r>
            <a:r>
              <a:rPr lang="sk-SK" dirty="0">
                <a:latin typeface="Times New Roman" panose="02020603050405020304" pitchFamily="18" charset="0"/>
                <a:cs typeface="Times New Roman" panose="02020603050405020304" pitchFamily="18" charset="0"/>
              </a:rPr>
              <a:t> so zákonným zástupcom žiaka a ihneď prijímajú opatrenia na zamedzenie záškoláctva.</a:t>
            </a:r>
          </a:p>
          <a:p>
            <a:r>
              <a:rPr lang="sk-SK" b="1" dirty="0">
                <a:solidFill>
                  <a:schemeClr val="accent1"/>
                </a:solidFill>
                <a:latin typeface="Times New Roman" panose="02020603050405020304" pitchFamily="18" charset="0"/>
                <a:cs typeface="Times New Roman" panose="02020603050405020304" pitchFamily="18" charset="0"/>
              </a:rPr>
              <a:t>Odporúčanie: </a:t>
            </a:r>
            <a:endParaRPr lang="sk-SK" b="1" dirty="0">
              <a:solidFill>
                <a:schemeClr val="accent1"/>
              </a:solidFill>
            </a:endParaRPr>
          </a:p>
          <a:p>
            <a:r>
              <a:rPr lang="sk-SK" b="1" dirty="0">
                <a:latin typeface="Times New Roman" panose="02020603050405020304" pitchFamily="18" charset="0"/>
                <a:cs typeface="Times New Roman" panose="02020603050405020304" pitchFamily="18" charset="0"/>
              </a:rPr>
              <a:t>„V plnom rozsahu som bol poučený o povinnostiach rodiča v zmysle školského poriadku, ktorým som porozumel, beriem ich na vedomie a v nasledovnom období zabezpečím nápravu svojho dieťaťa.“ </a:t>
            </a:r>
          </a:p>
          <a:p>
            <a:r>
              <a:rPr lang="sk-SK" dirty="0">
                <a:latin typeface="Times New Roman" panose="02020603050405020304" pitchFamily="18" charset="0"/>
                <a:cs typeface="Times New Roman" panose="02020603050405020304" pitchFamily="18" charset="0"/>
              </a:rPr>
              <a:t>Ak žiak neospravedlnene vynechá viac ako </a:t>
            </a:r>
            <a:r>
              <a:rPr lang="sk-SK" b="1" dirty="0">
                <a:solidFill>
                  <a:schemeClr val="accent1"/>
                </a:solidFill>
                <a:latin typeface="Times New Roman" panose="02020603050405020304" pitchFamily="18" charset="0"/>
                <a:cs typeface="Times New Roman" panose="02020603050405020304" pitchFamily="18" charset="0"/>
              </a:rPr>
              <a:t>15 vyučovacích hodín </a:t>
            </a:r>
            <a:r>
              <a:rPr lang="sk-SK" dirty="0">
                <a:latin typeface="Times New Roman" panose="02020603050405020304" pitchFamily="18" charset="0"/>
                <a:cs typeface="Times New Roman" panose="02020603050405020304" pitchFamily="18" charset="0"/>
              </a:rPr>
              <a:t>nahlasuje to riaditeľ školy </a:t>
            </a:r>
            <a:r>
              <a:rPr lang="sk-SK" b="1" dirty="0">
                <a:solidFill>
                  <a:schemeClr val="accent1"/>
                </a:solidFill>
                <a:latin typeface="Times New Roman" panose="02020603050405020304" pitchFamily="18" charset="0"/>
                <a:cs typeface="Times New Roman" panose="02020603050405020304" pitchFamily="18" charset="0"/>
              </a:rPr>
              <a:t>do troch dní </a:t>
            </a:r>
            <a:r>
              <a:rPr lang="sk-SK" dirty="0">
                <a:latin typeface="Times New Roman" panose="02020603050405020304" pitchFamily="18" charset="0"/>
                <a:cs typeface="Times New Roman" panose="02020603050405020304" pitchFamily="18" charset="0"/>
              </a:rPr>
              <a:t>po skončení mesiaca obci/mestu, v ktorom má žiak trvalý pobyt.</a:t>
            </a:r>
          </a:p>
          <a:p>
            <a:r>
              <a:rPr lang="sk-SK" dirty="0">
                <a:latin typeface="Times New Roman" panose="02020603050405020304" pitchFamily="18" charset="0"/>
                <a:cs typeface="Times New Roman" panose="02020603050405020304" pitchFamily="18" charset="0"/>
              </a:rPr>
              <a:t>Ak žiak neospravedlnene vynechá viac ako </a:t>
            </a:r>
            <a:r>
              <a:rPr lang="sk-SK" b="1" dirty="0">
                <a:solidFill>
                  <a:schemeClr val="accent1"/>
                </a:solidFill>
                <a:latin typeface="Times New Roman" panose="02020603050405020304" pitchFamily="18" charset="0"/>
                <a:cs typeface="Times New Roman" panose="02020603050405020304" pitchFamily="18" charset="0"/>
              </a:rPr>
              <a:t>60 vyučovacích hodín </a:t>
            </a:r>
            <a:r>
              <a:rPr lang="sk-SK" dirty="0">
                <a:latin typeface="Times New Roman" panose="02020603050405020304" pitchFamily="18" charset="0"/>
                <a:cs typeface="Times New Roman" panose="02020603050405020304" pitchFamily="18" charset="0"/>
              </a:rPr>
              <a:t>nahlasuje to riaditeľ obci/mestu, v ktorom má žiak trvalý pobyt, ktorá to rieši ako </a:t>
            </a:r>
            <a:r>
              <a:rPr lang="sk-SK" b="1" dirty="0">
                <a:solidFill>
                  <a:schemeClr val="accent1"/>
                </a:solidFill>
                <a:latin typeface="Times New Roman" panose="02020603050405020304" pitchFamily="18" charset="0"/>
                <a:cs typeface="Times New Roman" panose="02020603050405020304" pitchFamily="18" charset="0"/>
              </a:rPr>
              <a:t>priestupok</a:t>
            </a:r>
          </a:p>
          <a:p>
            <a:r>
              <a:rPr lang="sk-SK" dirty="0">
                <a:latin typeface="Times New Roman" panose="02020603050405020304" pitchFamily="18" charset="0"/>
                <a:cs typeface="Times New Roman" panose="02020603050405020304" pitchFamily="18" charset="0"/>
              </a:rPr>
              <a:t>Ak žiak neospravedlnene vynechá viac ako </a:t>
            </a:r>
            <a:r>
              <a:rPr lang="sk-SK" b="1" dirty="0">
                <a:solidFill>
                  <a:schemeClr val="accent1"/>
                </a:solidFill>
                <a:latin typeface="Times New Roman" panose="02020603050405020304" pitchFamily="18" charset="0"/>
                <a:cs typeface="Times New Roman" panose="02020603050405020304" pitchFamily="18" charset="0"/>
              </a:rPr>
              <a:t>100 vyučovacích hodín ide o podozrenie zo spáchania trestného činu §211 zákona 300/2005 Z.Z Trestný zákon</a:t>
            </a:r>
          </a:p>
          <a:p>
            <a:endParaRPr lang="sk-SK" b="1" dirty="0">
              <a:solidFill>
                <a:schemeClr val="accent1"/>
              </a:solidFill>
              <a:latin typeface="Times New Roman" panose="02020603050405020304" pitchFamily="18" charset="0"/>
              <a:cs typeface="Times New Roman" panose="02020603050405020304" pitchFamily="18" charset="0"/>
            </a:endParaRPr>
          </a:p>
          <a:p>
            <a:endParaRPr lang="sk-SK" dirty="0">
              <a:latin typeface="Times New Roman" panose="02020603050405020304" pitchFamily="18" charset="0"/>
              <a:cs typeface="Times New Roman" panose="02020603050405020304" pitchFamily="18" charset="0"/>
            </a:endParaRPr>
          </a:p>
          <a:p>
            <a:endParaRPr lang="sk-SK"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0847671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1000"/>
                                        <p:tgtEl>
                                          <p:spTgt spid="3">
                                            <p:txEl>
                                              <p:pRg st="3" end="3"/>
                                            </p:txEl>
                                          </p:spTgt>
                                        </p:tgtEl>
                                      </p:cBhvr>
                                    </p:animEffect>
                                    <p:anim calcmode="lin" valueType="num">
                                      <p:cBhvr>
                                        <p:cTn id="3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Effect transition="in" filter="fade">
                                      <p:cBhvr>
                                        <p:cTn id="40" dur="1000"/>
                                        <p:tgtEl>
                                          <p:spTgt spid="3">
                                            <p:txEl>
                                              <p:pRg st="4" end="4"/>
                                            </p:txEl>
                                          </p:spTgt>
                                        </p:tgtEl>
                                      </p:cBhvr>
                                    </p:animEffect>
                                    <p:anim calcmode="lin" valueType="num">
                                      <p:cBhvr>
                                        <p:cTn id="4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Obrázok 3" descr="Obrázok s látkou, stolom, červená, zakrytý&#10;&#10;Automaticky generovaný popis">
            <a:extLst>
              <a:ext uri="{FF2B5EF4-FFF2-40B4-BE49-F238E27FC236}">
                <a16:creationId xmlns:a16="http://schemas.microsoft.com/office/drawing/2014/main" id="{5C002EE5-E4FF-463C-8DAA-9AC0B6D407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0" y="10"/>
            <a:ext cx="12191979" cy="6857990"/>
          </a:xfrm>
          <a:prstGeom prst="rect">
            <a:avLst/>
          </a:prstGeom>
        </p:spPr>
      </p:pic>
      <p:sp>
        <p:nvSpPr>
          <p:cNvPr id="29" name="Obdĺžnik 22">
            <a:extLst>
              <a:ext uri="{FF2B5EF4-FFF2-40B4-BE49-F238E27FC236}">
                <a16:creationId xmlns:a16="http://schemas.microsoft.com/office/drawing/2014/main" id="{F5380E9A-163E-4576-BCDD-0A450B7E9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9943" y="237744"/>
            <a:ext cx="7652977" cy="6382512"/>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Obdĺžnik 24">
            <a:extLst>
              <a:ext uri="{FF2B5EF4-FFF2-40B4-BE49-F238E27FC236}">
                <a16:creationId xmlns:a16="http://schemas.microsoft.com/office/drawing/2014/main" id="{88DDEF77-9746-4D83-91F9-442A2487E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7103" y="374904"/>
            <a:ext cx="7340156"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Nadpis 1">
            <a:extLst>
              <a:ext uri="{FF2B5EF4-FFF2-40B4-BE49-F238E27FC236}">
                <a16:creationId xmlns:a16="http://schemas.microsoft.com/office/drawing/2014/main" id="{92C9295F-E638-4F61-AFE2-CF3E40556031}"/>
              </a:ext>
            </a:extLst>
          </p:cNvPr>
          <p:cNvSpPr>
            <a:spLocks noGrp="1"/>
          </p:cNvSpPr>
          <p:nvPr>
            <p:ph type="title"/>
          </p:nvPr>
        </p:nvSpPr>
        <p:spPr>
          <a:xfrm>
            <a:off x="4740751" y="642594"/>
            <a:ext cx="6718433" cy="749978"/>
          </a:xfrm>
        </p:spPr>
        <p:txBody>
          <a:bodyPr rtlCol="0">
            <a:normAutofit/>
          </a:bodyPr>
          <a:lstStyle/>
          <a:p>
            <a:pPr rtl="0"/>
            <a:r>
              <a:rPr lang="sk-SK" b="1" dirty="0">
                <a:solidFill>
                  <a:schemeClr val="tx1">
                    <a:lumMod val="75000"/>
                    <a:lumOff val="25000"/>
                  </a:schemeClr>
                </a:solidFill>
                <a:latin typeface="Times New Roman" panose="02020603050405020304" pitchFamily="18" charset="0"/>
                <a:cs typeface="Times New Roman" panose="02020603050405020304" pitchFamily="18" charset="0"/>
              </a:rPr>
              <a:t>Povinnosti učiteľa:</a:t>
            </a:r>
            <a:endParaRPr lang="en-US"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3" name="BlokTextu 2">
            <a:extLst>
              <a:ext uri="{FF2B5EF4-FFF2-40B4-BE49-F238E27FC236}">
                <a16:creationId xmlns:a16="http://schemas.microsoft.com/office/drawing/2014/main" id="{F9D3D4CD-1967-70C6-0088-8F254D07B794}"/>
              </a:ext>
            </a:extLst>
          </p:cNvPr>
          <p:cNvSpPr txBox="1"/>
          <p:nvPr/>
        </p:nvSpPr>
        <p:spPr>
          <a:xfrm>
            <a:off x="4977608" y="1392573"/>
            <a:ext cx="6481576" cy="954107"/>
          </a:xfrm>
          <a:prstGeom prst="rect">
            <a:avLst/>
          </a:prstGeom>
          <a:noFill/>
        </p:spPr>
        <p:txBody>
          <a:bodyPr wrap="square" rtlCol="0">
            <a:spAutoFit/>
          </a:bodyPr>
          <a:lstStyle/>
          <a:p>
            <a:endParaRPr lang="sk-SK" b="1" dirty="0">
              <a:solidFill>
                <a:schemeClr val="accent1"/>
              </a:solidFill>
              <a:latin typeface="Times New Roman" panose="02020603050405020304" pitchFamily="18" charset="0"/>
              <a:cs typeface="Times New Roman" panose="02020603050405020304" pitchFamily="18" charset="0"/>
            </a:endParaRPr>
          </a:p>
          <a:p>
            <a:endParaRPr lang="sk-SK" dirty="0">
              <a:latin typeface="Times New Roman" panose="02020603050405020304" pitchFamily="18" charset="0"/>
              <a:cs typeface="Times New Roman" panose="02020603050405020304" pitchFamily="18" charset="0"/>
            </a:endParaRPr>
          </a:p>
          <a:p>
            <a:endParaRPr lang="sk-SK" sz="2000" dirty="0">
              <a:latin typeface="Times New Roman" panose="02020603050405020304" pitchFamily="18" charset="0"/>
              <a:cs typeface="Times New Roman" panose="02020603050405020304" pitchFamily="18" charset="0"/>
            </a:endParaRPr>
          </a:p>
        </p:txBody>
      </p:sp>
      <p:sp>
        <p:nvSpPr>
          <p:cNvPr id="5" name="BlokTextu 4">
            <a:extLst>
              <a:ext uri="{FF2B5EF4-FFF2-40B4-BE49-F238E27FC236}">
                <a16:creationId xmlns:a16="http://schemas.microsoft.com/office/drawing/2014/main" id="{1B755D8C-57D8-02C5-8C7B-566D9984F689}"/>
              </a:ext>
            </a:extLst>
          </p:cNvPr>
          <p:cNvSpPr txBox="1"/>
          <p:nvPr/>
        </p:nvSpPr>
        <p:spPr>
          <a:xfrm>
            <a:off x="4874004" y="1677798"/>
            <a:ext cx="6718433" cy="5786199"/>
          </a:xfrm>
          <a:prstGeom prst="rect">
            <a:avLst/>
          </a:prstGeom>
          <a:noFill/>
        </p:spPr>
        <p:txBody>
          <a:bodyPr wrap="square" rtlCol="0">
            <a:spAutoFit/>
          </a:bodyPr>
          <a:lstStyle/>
          <a:p>
            <a:pPr algn="just"/>
            <a:endParaRPr lang="sk-SK" sz="1800" b="0" i="0" u="none" strike="noStrike" baseline="0" dirty="0">
              <a:solidFill>
                <a:srgbClr val="000000"/>
              </a:solidFill>
              <a:latin typeface="Times New Roman" panose="02020603050405020304" pitchFamily="18" charset="0"/>
            </a:endParaRPr>
          </a:p>
          <a:p>
            <a:pPr algn="just"/>
            <a:r>
              <a:rPr lang="sk-SK" sz="2000" b="1" i="0" u="none" strike="noStrike" baseline="0" dirty="0">
                <a:solidFill>
                  <a:srgbClr val="000000"/>
                </a:solidFill>
                <a:latin typeface="Times New Roman" panose="02020603050405020304" pitchFamily="18" charset="0"/>
              </a:rPr>
              <a:t>Učiteľ je povinný do triednej knihy osobne zaznamenať každý príchod a odchod žiaka z triedy tak, aby bolo zrejmé, či bol žiak prítomný na vyučovacej hodine. </a:t>
            </a:r>
          </a:p>
          <a:p>
            <a:pPr algn="just"/>
            <a:endParaRPr lang="sk-SK" sz="2000" dirty="0">
              <a:latin typeface="Times New Roman" panose="02020603050405020304" pitchFamily="18" charset="0"/>
              <a:cs typeface="Times New Roman" panose="02020603050405020304" pitchFamily="18" charset="0"/>
            </a:endParaRPr>
          </a:p>
          <a:p>
            <a:pPr algn="just"/>
            <a:r>
              <a:rPr lang="sk-SK" sz="2000" dirty="0">
                <a:latin typeface="Times New Roman" panose="02020603050405020304" pitchFamily="18" charset="0"/>
                <a:cs typeface="Times New Roman" panose="02020603050405020304" pitchFamily="18" charset="0"/>
              </a:rPr>
              <a:t>Vyučovacie hodiny, na ktoré žiak neprinesie lekárske ospravedlnenie </a:t>
            </a:r>
            <a:r>
              <a:rPr lang="sk-SK" sz="2000" b="1" dirty="0">
                <a:solidFill>
                  <a:schemeClr val="accent1"/>
                </a:solidFill>
                <a:latin typeface="Times New Roman" panose="02020603050405020304" pitchFamily="18" charset="0"/>
                <a:cs typeface="Times New Roman" panose="02020603050405020304" pitchFamily="18" charset="0"/>
              </a:rPr>
              <a:t>do 2 dní </a:t>
            </a:r>
            <a:r>
              <a:rPr lang="sk-SK" sz="2000" dirty="0">
                <a:latin typeface="Times New Roman" panose="02020603050405020304" pitchFamily="18" charset="0"/>
                <a:cs typeface="Times New Roman" panose="02020603050405020304" pitchFamily="18" charset="0"/>
              </a:rPr>
              <a:t>od nástupu na vyučovanie, sa evidujú ako neospravedlnené a vyznačia sa v triednej knihe. ( zachytené v školskom poriadku)</a:t>
            </a:r>
          </a:p>
          <a:p>
            <a:pPr algn="just"/>
            <a:endParaRPr lang="sk-SK" sz="2000" dirty="0"/>
          </a:p>
          <a:p>
            <a:pPr algn="just"/>
            <a:r>
              <a:rPr lang="sk-SK" sz="2000" dirty="0">
                <a:latin typeface="Times New Roman" panose="02020603050405020304" pitchFamily="18" charset="0"/>
                <a:cs typeface="Times New Roman" panose="02020603050405020304" pitchFamily="18" charset="0"/>
              </a:rPr>
              <a:t>Do triednej knihy sa zapisujú aj neskoré príchody žiaka na prvú vyučovaciu hodinu, nedovolené opustenie budovy školy počas vyučovania, ale aj bezdôvodná neprítomnosť na kultúrnych, športových a iných aktivitách organizovaných školou počas vyučovania. </a:t>
            </a:r>
          </a:p>
          <a:p>
            <a:endParaRPr lang="sk-SK" dirty="0"/>
          </a:p>
          <a:p>
            <a:pPr algn="just"/>
            <a:endParaRPr lang="sk-SK" dirty="0">
              <a:latin typeface="Times New Roman" panose="02020603050405020304" pitchFamily="18" charset="0"/>
              <a:cs typeface="Times New Roman" panose="02020603050405020304" pitchFamily="18" charset="0"/>
            </a:endParaRPr>
          </a:p>
          <a:p>
            <a:endParaRPr lang="sk-SK" dirty="0">
              <a:latin typeface="Times New Roman" panose="02020603050405020304" pitchFamily="18" charset="0"/>
              <a:cs typeface="Times New Roman" panose="02020603050405020304" pitchFamily="18" charset="0"/>
            </a:endParaRPr>
          </a:p>
          <a:p>
            <a:endParaRPr lang="sk-SK" sz="1800" b="0" i="0" u="none" strike="noStrike" baseline="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72654663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randombar(horizontal)">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randombar(horizontal)">
                                      <p:cBhvr>
                                        <p:cTn id="18" dur="500"/>
                                        <p:tgtEl>
                                          <p:spTgt spid="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animEffect transition="in" filter="randombar(horizontal)">
                                      <p:cBhvr>
                                        <p:cTn id="2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Obrázok 3" descr="Obrázok s látkou, stolom, červená, zakrytý&#10;&#10;Automaticky generovaný popis">
            <a:extLst>
              <a:ext uri="{FF2B5EF4-FFF2-40B4-BE49-F238E27FC236}">
                <a16:creationId xmlns:a16="http://schemas.microsoft.com/office/drawing/2014/main" id="{5C002EE5-E4FF-463C-8DAA-9AC0B6D407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1" y="0"/>
            <a:ext cx="12191979" cy="6857990"/>
          </a:xfrm>
          <a:prstGeom prst="rect">
            <a:avLst/>
          </a:prstGeom>
        </p:spPr>
      </p:pic>
      <p:sp>
        <p:nvSpPr>
          <p:cNvPr id="29" name="Obdĺžnik 22">
            <a:extLst>
              <a:ext uri="{FF2B5EF4-FFF2-40B4-BE49-F238E27FC236}">
                <a16:creationId xmlns:a16="http://schemas.microsoft.com/office/drawing/2014/main" id="{F5380E9A-163E-4576-BCDD-0A450B7E9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9943" y="237744"/>
            <a:ext cx="7652977" cy="6382512"/>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Obdĺžnik 24">
            <a:extLst>
              <a:ext uri="{FF2B5EF4-FFF2-40B4-BE49-F238E27FC236}">
                <a16:creationId xmlns:a16="http://schemas.microsoft.com/office/drawing/2014/main" id="{88DDEF77-9746-4D83-91F9-442A2487E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7103" y="374904"/>
            <a:ext cx="7340156"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Nadpis 1">
            <a:extLst>
              <a:ext uri="{FF2B5EF4-FFF2-40B4-BE49-F238E27FC236}">
                <a16:creationId xmlns:a16="http://schemas.microsoft.com/office/drawing/2014/main" id="{92C9295F-E638-4F61-AFE2-CF3E40556031}"/>
              </a:ext>
            </a:extLst>
          </p:cNvPr>
          <p:cNvSpPr>
            <a:spLocks noGrp="1"/>
          </p:cNvSpPr>
          <p:nvPr>
            <p:ph type="title"/>
          </p:nvPr>
        </p:nvSpPr>
        <p:spPr>
          <a:xfrm>
            <a:off x="4740751" y="642594"/>
            <a:ext cx="6718433" cy="749978"/>
          </a:xfrm>
        </p:spPr>
        <p:txBody>
          <a:bodyPr rtlCol="0">
            <a:normAutofit fontScale="90000"/>
          </a:bodyPr>
          <a:lstStyle/>
          <a:p>
            <a:pPr rtl="0"/>
            <a:r>
              <a:rPr lang="sk-SK" b="1" dirty="0">
                <a:solidFill>
                  <a:schemeClr val="tx1">
                    <a:lumMod val="75000"/>
                    <a:lumOff val="25000"/>
                  </a:schemeClr>
                </a:solidFill>
                <a:latin typeface="Times New Roman" panose="02020603050405020304" pitchFamily="18" charset="0"/>
                <a:cs typeface="Times New Roman" panose="02020603050405020304" pitchFamily="18" charset="0"/>
              </a:rPr>
              <a:t>Povinnosti učiteľa:</a:t>
            </a:r>
            <a:br>
              <a:rPr lang="sk-SK" b="1" dirty="0">
                <a:solidFill>
                  <a:schemeClr val="tx1">
                    <a:lumMod val="75000"/>
                    <a:lumOff val="25000"/>
                  </a:schemeClr>
                </a:solidFill>
                <a:latin typeface="Times New Roman" panose="02020603050405020304" pitchFamily="18" charset="0"/>
                <a:cs typeface="Times New Roman" panose="02020603050405020304" pitchFamily="18" charset="0"/>
              </a:rPr>
            </a:br>
            <a:endParaRPr lang="en-US"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3" name="BlokTextu 2">
            <a:extLst>
              <a:ext uri="{FF2B5EF4-FFF2-40B4-BE49-F238E27FC236}">
                <a16:creationId xmlns:a16="http://schemas.microsoft.com/office/drawing/2014/main" id="{F9D3D4CD-1967-70C6-0088-8F254D07B794}"/>
              </a:ext>
            </a:extLst>
          </p:cNvPr>
          <p:cNvSpPr txBox="1"/>
          <p:nvPr/>
        </p:nvSpPr>
        <p:spPr>
          <a:xfrm>
            <a:off x="4977608" y="1392573"/>
            <a:ext cx="6481576" cy="954107"/>
          </a:xfrm>
          <a:prstGeom prst="rect">
            <a:avLst/>
          </a:prstGeom>
          <a:noFill/>
        </p:spPr>
        <p:txBody>
          <a:bodyPr wrap="square" rtlCol="0">
            <a:spAutoFit/>
          </a:bodyPr>
          <a:lstStyle/>
          <a:p>
            <a:endParaRPr lang="sk-SK" b="1" dirty="0">
              <a:solidFill>
                <a:schemeClr val="accent1"/>
              </a:solidFill>
              <a:latin typeface="Times New Roman" panose="02020603050405020304" pitchFamily="18" charset="0"/>
              <a:cs typeface="Times New Roman" panose="02020603050405020304" pitchFamily="18" charset="0"/>
            </a:endParaRPr>
          </a:p>
          <a:p>
            <a:endParaRPr lang="sk-SK" dirty="0">
              <a:latin typeface="Times New Roman" panose="02020603050405020304" pitchFamily="18" charset="0"/>
              <a:cs typeface="Times New Roman" panose="02020603050405020304" pitchFamily="18" charset="0"/>
            </a:endParaRPr>
          </a:p>
          <a:p>
            <a:endParaRPr lang="sk-SK" sz="2000" dirty="0">
              <a:latin typeface="Times New Roman" panose="02020603050405020304" pitchFamily="18" charset="0"/>
              <a:cs typeface="Times New Roman" panose="02020603050405020304" pitchFamily="18" charset="0"/>
            </a:endParaRPr>
          </a:p>
        </p:txBody>
      </p:sp>
      <p:sp>
        <p:nvSpPr>
          <p:cNvPr id="5" name="BlokTextu 4">
            <a:extLst>
              <a:ext uri="{FF2B5EF4-FFF2-40B4-BE49-F238E27FC236}">
                <a16:creationId xmlns:a16="http://schemas.microsoft.com/office/drawing/2014/main" id="{1B755D8C-57D8-02C5-8C7B-566D9984F689}"/>
              </a:ext>
            </a:extLst>
          </p:cNvPr>
          <p:cNvSpPr txBox="1"/>
          <p:nvPr/>
        </p:nvSpPr>
        <p:spPr>
          <a:xfrm>
            <a:off x="4874004" y="1677798"/>
            <a:ext cx="6718433" cy="1200329"/>
          </a:xfrm>
          <a:prstGeom prst="rect">
            <a:avLst/>
          </a:prstGeom>
          <a:noFill/>
        </p:spPr>
        <p:txBody>
          <a:bodyPr wrap="square" rtlCol="0">
            <a:spAutoFit/>
          </a:bodyPr>
          <a:lstStyle/>
          <a:p>
            <a:pPr algn="just"/>
            <a:r>
              <a:rPr lang="sk-SK" dirty="0">
                <a:latin typeface="Times New Roman" panose="02020603050405020304" pitchFamily="18" charset="0"/>
                <a:cs typeface="Times New Roman" panose="02020603050405020304" pitchFamily="18" charset="0"/>
              </a:rPr>
              <a:t> </a:t>
            </a:r>
          </a:p>
          <a:p>
            <a:pPr algn="just"/>
            <a:endParaRPr lang="sk-SK" dirty="0">
              <a:latin typeface="Times New Roman" panose="02020603050405020304" pitchFamily="18" charset="0"/>
              <a:cs typeface="Times New Roman" panose="02020603050405020304" pitchFamily="18" charset="0"/>
            </a:endParaRPr>
          </a:p>
          <a:p>
            <a:endParaRPr lang="sk-SK" dirty="0">
              <a:latin typeface="Times New Roman" panose="02020603050405020304" pitchFamily="18" charset="0"/>
              <a:cs typeface="Times New Roman" panose="02020603050405020304" pitchFamily="18" charset="0"/>
            </a:endParaRPr>
          </a:p>
          <a:p>
            <a:endParaRPr lang="sk-SK" sz="1800" b="0" i="0" u="none" strike="noStrike" baseline="0" dirty="0">
              <a:solidFill>
                <a:srgbClr val="000000"/>
              </a:solidFill>
              <a:latin typeface="Times New Roman" panose="02020603050405020304" pitchFamily="18" charset="0"/>
            </a:endParaRPr>
          </a:p>
        </p:txBody>
      </p:sp>
      <p:sp>
        <p:nvSpPr>
          <p:cNvPr id="6" name="BlokTextu 5">
            <a:extLst>
              <a:ext uri="{FF2B5EF4-FFF2-40B4-BE49-F238E27FC236}">
                <a16:creationId xmlns:a16="http://schemas.microsoft.com/office/drawing/2014/main" id="{165C5E54-DD61-F495-0D79-EEE200427D59}"/>
              </a:ext>
            </a:extLst>
          </p:cNvPr>
          <p:cNvSpPr txBox="1"/>
          <p:nvPr/>
        </p:nvSpPr>
        <p:spPr>
          <a:xfrm>
            <a:off x="4874004" y="1560352"/>
            <a:ext cx="6585180" cy="3416320"/>
          </a:xfrm>
          <a:prstGeom prst="rect">
            <a:avLst/>
          </a:prstGeom>
          <a:noFill/>
        </p:spPr>
        <p:txBody>
          <a:bodyPr wrap="square" rtlCol="0">
            <a:spAutoFit/>
          </a:bodyPr>
          <a:lstStyle/>
          <a:p>
            <a:r>
              <a:rPr lang="sk-SK" sz="2000" dirty="0">
                <a:latin typeface="Times New Roman" panose="02020603050405020304" pitchFamily="18" charset="0"/>
                <a:cs typeface="Times New Roman" panose="02020603050405020304" pitchFamily="18" charset="0"/>
              </a:rPr>
              <a:t>Oneskorenia sa za štvrťrok spočítajú a pri ich vykazovaní sa postupuje podľa kritérií v Školskom poriadku. </a:t>
            </a:r>
          </a:p>
          <a:p>
            <a:pPr algn="l"/>
            <a:endParaRPr lang="sk-SK" sz="2000" b="0" i="0" u="none" strike="noStrike" baseline="0" dirty="0">
              <a:solidFill>
                <a:srgbClr val="000000"/>
              </a:solidFill>
              <a:latin typeface="Times New Roman" panose="02020603050405020304" pitchFamily="18" charset="0"/>
            </a:endParaRPr>
          </a:p>
          <a:p>
            <a:r>
              <a:rPr lang="sk-SK" sz="2000" b="0" i="0" u="none" strike="noStrike" baseline="0" dirty="0">
                <a:solidFill>
                  <a:srgbClr val="000000"/>
                </a:solidFill>
                <a:latin typeface="Times New Roman" panose="02020603050405020304" pitchFamily="18" charset="0"/>
              </a:rPr>
              <a:t>Pri podozrení na zanedbávanie povinnej školskej dochádzky je zo strany školy ihneď potrebné začať vo veci konať! </a:t>
            </a:r>
          </a:p>
          <a:p>
            <a:pPr algn="l"/>
            <a:endParaRPr lang="sk-SK" sz="2000" b="0" i="0" u="none" strike="noStrike" baseline="0" dirty="0">
              <a:solidFill>
                <a:srgbClr val="000000"/>
              </a:solidFill>
              <a:latin typeface="Times New Roman" panose="02020603050405020304" pitchFamily="18" charset="0"/>
            </a:endParaRPr>
          </a:p>
          <a:p>
            <a:r>
              <a:rPr lang="sk-SK" sz="2000" b="0" i="0" u="none" strike="noStrike" baseline="0" dirty="0">
                <a:solidFill>
                  <a:srgbClr val="000000"/>
                </a:solidFill>
                <a:latin typeface="Times New Roman" panose="02020603050405020304" pitchFamily="18" charset="0"/>
              </a:rPr>
              <a:t>Pri vymeškaní a neospravedlnení 1 – 4 vyučovacích hodín, oznámi triedny učiteľ túto skutočnosť zákonnému zástupcovi žiaka. </a:t>
            </a:r>
          </a:p>
          <a:p>
            <a:endParaRPr lang="sk-SK" sz="1800" b="0" i="0" u="none" strike="noStrike" baseline="0" dirty="0">
              <a:solidFill>
                <a:srgbClr val="000000"/>
              </a:solidFill>
              <a:latin typeface="Times New Roman" panose="02020603050405020304" pitchFamily="18" charset="0"/>
            </a:endParaRPr>
          </a:p>
          <a:p>
            <a:endParaRPr lang="sk-SK" sz="1800" b="0" i="0" u="none" strike="noStrike" baseline="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49281461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Effect transition="in" filter="fade">
                                      <p:cBhvr>
                                        <p:cTn id="1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Obrázok 3" descr="Obrázok s látkou, stolom, červená, zakrytý&#10;&#10;Automaticky generovaný popis">
            <a:extLst>
              <a:ext uri="{FF2B5EF4-FFF2-40B4-BE49-F238E27FC236}">
                <a16:creationId xmlns:a16="http://schemas.microsoft.com/office/drawing/2014/main" id="{5C002EE5-E4FF-463C-8DAA-9AC0B6D407FF}"/>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21" y="0"/>
            <a:ext cx="12191979" cy="6857990"/>
          </a:xfrm>
          <a:prstGeom prst="rect">
            <a:avLst/>
          </a:prstGeom>
        </p:spPr>
      </p:pic>
      <p:sp>
        <p:nvSpPr>
          <p:cNvPr id="29" name="Obdĺžnik 22">
            <a:extLst>
              <a:ext uri="{FF2B5EF4-FFF2-40B4-BE49-F238E27FC236}">
                <a16:creationId xmlns:a16="http://schemas.microsoft.com/office/drawing/2014/main" id="{F5380E9A-163E-4576-BCDD-0A450B7E90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79943" y="237744"/>
            <a:ext cx="7652977" cy="6382512"/>
          </a:xfrm>
          <a:prstGeom prst="rect">
            <a:avLst/>
          </a:prstGeom>
          <a:solidFill>
            <a:schemeClr val="bg1">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Obdĺžnik 24">
            <a:extLst>
              <a:ext uri="{FF2B5EF4-FFF2-40B4-BE49-F238E27FC236}">
                <a16:creationId xmlns:a16="http://schemas.microsoft.com/office/drawing/2014/main" id="{88DDEF77-9746-4D83-91F9-442A2487E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17103" y="374904"/>
            <a:ext cx="7340156"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Nadpis 1">
            <a:extLst>
              <a:ext uri="{FF2B5EF4-FFF2-40B4-BE49-F238E27FC236}">
                <a16:creationId xmlns:a16="http://schemas.microsoft.com/office/drawing/2014/main" id="{92C9295F-E638-4F61-AFE2-CF3E40556031}"/>
              </a:ext>
            </a:extLst>
          </p:cNvPr>
          <p:cNvSpPr>
            <a:spLocks noGrp="1"/>
          </p:cNvSpPr>
          <p:nvPr>
            <p:ph type="title"/>
          </p:nvPr>
        </p:nvSpPr>
        <p:spPr>
          <a:xfrm>
            <a:off x="4740751" y="1065402"/>
            <a:ext cx="6718433" cy="327170"/>
          </a:xfrm>
        </p:spPr>
        <p:txBody>
          <a:bodyPr rtlCol="0">
            <a:normAutofit fontScale="90000"/>
          </a:bodyPr>
          <a:lstStyle/>
          <a:p>
            <a:pPr rtl="0"/>
            <a:r>
              <a:rPr lang="sk-SK" altLang="sk-SK" b="1" dirty="0">
                <a:latin typeface="Times New Roman" panose="02020603050405020304" pitchFamily="18" charset="0"/>
                <a:cs typeface="Times New Roman" panose="02020603050405020304" pitchFamily="18" charset="0"/>
              </a:rPr>
              <a:t>Nová skutková podstata od 1.8.2019 !</a:t>
            </a:r>
            <a:br>
              <a:rPr lang="sk-SK" b="1" dirty="0">
                <a:solidFill>
                  <a:schemeClr val="tx1">
                    <a:lumMod val="75000"/>
                    <a:lumOff val="25000"/>
                  </a:schemeClr>
                </a:solidFill>
                <a:latin typeface="Times New Roman" panose="02020603050405020304" pitchFamily="18" charset="0"/>
                <a:cs typeface="Times New Roman" panose="02020603050405020304" pitchFamily="18" charset="0"/>
              </a:rPr>
            </a:br>
            <a:endParaRPr lang="en-US" b="1" dirty="0">
              <a:solidFill>
                <a:schemeClr val="tx1">
                  <a:lumMod val="75000"/>
                  <a:lumOff val="25000"/>
                </a:schemeClr>
              </a:solidFill>
              <a:latin typeface="Times New Roman" panose="02020603050405020304" pitchFamily="18" charset="0"/>
              <a:cs typeface="Times New Roman" panose="02020603050405020304" pitchFamily="18" charset="0"/>
            </a:endParaRPr>
          </a:p>
        </p:txBody>
      </p:sp>
      <p:sp>
        <p:nvSpPr>
          <p:cNvPr id="3" name="BlokTextu 2">
            <a:extLst>
              <a:ext uri="{FF2B5EF4-FFF2-40B4-BE49-F238E27FC236}">
                <a16:creationId xmlns:a16="http://schemas.microsoft.com/office/drawing/2014/main" id="{F9D3D4CD-1967-70C6-0088-8F254D07B794}"/>
              </a:ext>
            </a:extLst>
          </p:cNvPr>
          <p:cNvSpPr txBox="1"/>
          <p:nvPr/>
        </p:nvSpPr>
        <p:spPr>
          <a:xfrm>
            <a:off x="4977608" y="1392573"/>
            <a:ext cx="6481576" cy="954107"/>
          </a:xfrm>
          <a:prstGeom prst="rect">
            <a:avLst/>
          </a:prstGeom>
          <a:noFill/>
        </p:spPr>
        <p:txBody>
          <a:bodyPr wrap="square" rtlCol="0">
            <a:spAutoFit/>
          </a:bodyPr>
          <a:lstStyle/>
          <a:p>
            <a:endParaRPr lang="sk-SK" b="1" dirty="0">
              <a:solidFill>
                <a:schemeClr val="accent1"/>
              </a:solidFill>
              <a:latin typeface="Times New Roman" panose="02020603050405020304" pitchFamily="18" charset="0"/>
              <a:cs typeface="Times New Roman" panose="02020603050405020304" pitchFamily="18" charset="0"/>
            </a:endParaRPr>
          </a:p>
          <a:p>
            <a:endParaRPr lang="sk-SK" dirty="0">
              <a:latin typeface="Times New Roman" panose="02020603050405020304" pitchFamily="18" charset="0"/>
              <a:cs typeface="Times New Roman" panose="02020603050405020304" pitchFamily="18" charset="0"/>
            </a:endParaRPr>
          </a:p>
          <a:p>
            <a:endParaRPr lang="sk-SK" sz="2000" dirty="0">
              <a:latin typeface="Times New Roman" panose="02020603050405020304" pitchFamily="18" charset="0"/>
              <a:cs typeface="Times New Roman" panose="02020603050405020304" pitchFamily="18" charset="0"/>
            </a:endParaRPr>
          </a:p>
        </p:txBody>
      </p:sp>
      <p:sp>
        <p:nvSpPr>
          <p:cNvPr id="5" name="BlokTextu 4">
            <a:extLst>
              <a:ext uri="{FF2B5EF4-FFF2-40B4-BE49-F238E27FC236}">
                <a16:creationId xmlns:a16="http://schemas.microsoft.com/office/drawing/2014/main" id="{1B755D8C-57D8-02C5-8C7B-566D9984F689}"/>
              </a:ext>
            </a:extLst>
          </p:cNvPr>
          <p:cNvSpPr txBox="1"/>
          <p:nvPr/>
        </p:nvSpPr>
        <p:spPr>
          <a:xfrm>
            <a:off x="4874004" y="1677798"/>
            <a:ext cx="6718433" cy="1200329"/>
          </a:xfrm>
          <a:prstGeom prst="rect">
            <a:avLst/>
          </a:prstGeom>
          <a:noFill/>
        </p:spPr>
        <p:txBody>
          <a:bodyPr wrap="square" rtlCol="0">
            <a:spAutoFit/>
          </a:bodyPr>
          <a:lstStyle/>
          <a:p>
            <a:pPr algn="just"/>
            <a:r>
              <a:rPr lang="sk-SK" dirty="0">
                <a:latin typeface="Times New Roman" panose="02020603050405020304" pitchFamily="18" charset="0"/>
                <a:cs typeface="Times New Roman" panose="02020603050405020304" pitchFamily="18" charset="0"/>
              </a:rPr>
              <a:t> </a:t>
            </a:r>
          </a:p>
          <a:p>
            <a:pPr algn="just"/>
            <a:endParaRPr lang="sk-SK" dirty="0">
              <a:latin typeface="Times New Roman" panose="02020603050405020304" pitchFamily="18" charset="0"/>
              <a:cs typeface="Times New Roman" panose="02020603050405020304" pitchFamily="18" charset="0"/>
            </a:endParaRPr>
          </a:p>
          <a:p>
            <a:endParaRPr lang="sk-SK" dirty="0">
              <a:latin typeface="Times New Roman" panose="02020603050405020304" pitchFamily="18" charset="0"/>
              <a:cs typeface="Times New Roman" panose="02020603050405020304" pitchFamily="18" charset="0"/>
            </a:endParaRPr>
          </a:p>
          <a:p>
            <a:endParaRPr lang="sk-SK" sz="1800" b="0" i="0" u="none" strike="noStrike" baseline="0" dirty="0">
              <a:solidFill>
                <a:srgbClr val="000000"/>
              </a:solidFill>
              <a:latin typeface="Times New Roman" panose="02020603050405020304" pitchFamily="18" charset="0"/>
            </a:endParaRPr>
          </a:p>
        </p:txBody>
      </p:sp>
      <p:sp>
        <p:nvSpPr>
          <p:cNvPr id="6" name="BlokTextu 5">
            <a:extLst>
              <a:ext uri="{FF2B5EF4-FFF2-40B4-BE49-F238E27FC236}">
                <a16:creationId xmlns:a16="http://schemas.microsoft.com/office/drawing/2014/main" id="{165C5E54-DD61-F495-0D79-EEE200427D59}"/>
              </a:ext>
            </a:extLst>
          </p:cNvPr>
          <p:cNvSpPr txBox="1"/>
          <p:nvPr/>
        </p:nvSpPr>
        <p:spPr>
          <a:xfrm>
            <a:off x="4874004" y="1564356"/>
            <a:ext cx="6585180" cy="4370427"/>
          </a:xfrm>
          <a:prstGeom prst="rect">
            <a:avLst/>
          </a:prstGeom>
          <a:noFill/>
        </p:spPr>
        <p:txBody>
          <a:bodyPr wrap="square" rtlCol="0">
            <a:spAutoFit/>
          </a:bodyPr>
          <a:lstStyle/>
          <a:p>
            <a:r>
              <a:rPr lang="sk-SK" altLang="sk-SK" sz="2000" dirty="0">
                <a:latin typeface="Times New Roman" panose="02020603050405020304" pitchFamily="18" charset="0"/>
                <a:cs typeface="Times New Roman" panose="02020603050405020304" pitchFamily="18" charset="0"/>
              </a:rPr>
              <a:t>§ 352a Trestného zákona  </a:t>
            </a:r>
          </a:p>
          <a:p>
            <a:r>
              <a:rPr lang="sk-SK" altLang="sk-SK" sz="2000" b="1" dirty="0">
                <a:latin typeface="Times New Roman" panose="02020603050405020304" pitchFamily="18" charset="0"/>
                <a:cs typeface="Times New Roman" panose="02020603050405020304" pitchFamily="18" charset="0"/>
              </a:rPr>
              <a:t>Falšovanie a vyhotovenie nepravdivej zdravotnej dokumentácie </a:t>
            </a:r>
          </a:p>
          <a:p>
            <a:endParaRPr lang="sk-SK" altLang="sk-SK" sz="2000" b="1" dirty="0">
              <a:latin typeface="Times New Roman" panose="02020603050405020304" pitchFamily="18" charset="0"/>
              <a:cs typeface="Times New Roman" panose="02020603050405020304" pitchFamily="18" charset="0"/>
            </a:endParaRPr>
          </a:p>
          <a:p>
            <a:r>
              <a:rPr lang="sk-SK" altLang="sk-SK" sz="2000" dirty="0">
                <a:latin typeface="Times New Roman" panose="02020603050405020304" pitchFamily="18" charset="0"/>
                <a:cs typeface="Times New Roman" panose="02020603050405020304" pitchFamily="18" charset="0"/>
              </a:rPr>
              <a:t>(1) Kto falšuje zdravotnú dokumentáciu alebo zámerne vyhotoví nepravdivú zdravotnú dokumentáciu v úmysle použiť ju ako pravú v konaní pred orgánom verejnej moci, alebo ju použije ako pravú v konaní pred orgánom verejnej moci, alebo kto si nechá takúto zdravotnú dokumentáciu vyhotoviť v úmysle použiť ju ako pravú v konaní pred orgánom verejnej moci, alebo použije takúto zdravotnú dokumentáciu ako pravú v konaní pred orgánom verejnej moci, potrestá sa odňatím slobody až na dva roky. </a:t>
            </a:r>
          </a:p>
          <a:p>
            <a:endParaRPr lang="sk-SK" altLang="sk-SK" dirty="0"/>
          </a:p>
        </p:txBody>
      </p:sp>
    </p:spTree>
    <p:extLst>
      <p:ext uri="{BB962C8B-B14F-4D97-AF65-F5344CB8AC3E}">
        <p14:creationId xmlns:p14="http://schemas.microsoft.com/office/powerpoint/2010/main" val="135145676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Custom 38">
      <a:dk1>
        <a:sysClr val="windowText" lastClr="000000"/>
      </a:dk1>
      <a:lt1>
        <a:sysClr val="window" lastClr="FFFFFF"/>
      </a:lt1>
      <a:dk2>
        <a:srgbClr val="505046"/>
      </a:dk2>
      <a:lt2>
        <a:srgbClr val="EEECE1"/>
      </a:lt2>
      <a:accent1>
        <a:srgbClr val="EE462D"/>
      </a:accent1>
      <a:accent2>
        <a:srgbClr val="595A85"/>
      </a:accent2>
      <a:accent3>
        <a:srgbClr val="8D6F5B"/>
      </a:accent3>
      <a:accent4>
        <a:srgbClr val="FABD2F"/>
      </a:accent4>
      <a:accent5>
        <a:srgbClr val="AF8073"/>
      </a:accent5>
      <a:accent6>
        <a:srgbClr val="787880"/>
      </a:accent6>
      <a:hlink>
        <a:srgbClr val="CC8D00"/>
      </a:hlink>
      <a:folHlink>
        <a:srgbClr val="82829E"/>
      </a:folHlink>
    </a:clrScheme>
    <a:fontScheme name="Savon">
      <a:majorFont>
        <a:latin typeface="Avenir Next LT Pro Light"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venir Next LT Pro"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Office_41799022_TF56410444" id="{35575A7E-1B6F-4683-B682-693267562692}" vid="{A381B332-32CF-408D-A9C1-6AE7D7FB29CE}"/>
    </a:ext>
  </a:extLst>
</a:theme>
</file>

<file path=ppt/theme/theme2.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{08CA3B8A-644D-4020-B933-B06013BE5D11}tf56410444_win32</Template>
  <TotalTime>545</TotalTime>
  <Words>1410</Words>
  <Application>Microsoft Office PowerPoint</Application>
  <PresentationFormat>Širokouhlá</PresentationFormat>
  <Paragraphs>128</Paragraphs>
  <Slides>16</Slides>
  <Notes>0</Notes>
  <HiddenSlides>0</HiddenSlides>
  <MMClips>0</MMClips>
  <ScaleCrop>false</ScaleCrop>
  <HeadingPairs>
    <vt:vector size="6" baseType="variant">
      <vt:variant>
        <vt:lpstr>Použité písma</vt:lpstr>
      </vt:variant>
      <vt:variant>
        <vt:i4>5</vt:i4>
      </vt:variant>
      <vt:variant>
        <vt:lpstr>Motív</vt:lpstr>
      </vt:variant>
      <vt:variant>
        <vt:i4>1</vt:i4>
      </vt:variant>
      <vt:variant>
        <vt:lpstr>Nadpisy snímok</vt:lpstr>
      </vt:variant>
      <vt:variant>
        <vt:i4>16</vt:i4>
      </vt:variant>
    </vt:vector>
  </HeadingPairs>
  <TitlesOfParts>
    <vt:vector size="22" baseType="lpstr">
      <vt:lpstr>Avenir Next LT Pro</vt:lpstr>
      <vt:lpstr>Avenir Next LT Pro Light</vt:lpstr>
      <vt:lpstr>Calibri</vt:lpstr>
      <vt:lpstr>Garamond</vt:lpstr>
      <vt:lpstr>Times New Roman</vt:lpstr>
      <vt:lpstr>SavonVTI</vt:lpstr>
      <vt:lpstr>školská dochádzkA</vt:lpstr>
      <vt:lpstr>Priestupky Novelizovaný zákon Novela č. 182/2023 Z.z. schválená v NR SR dňa 9.5.2023 § 144 odsek 10 školského zákona v znení účinnom od 1.9.2023 znie takto:  „(10) Neprítomnosť dieťaťa alebo neplnoletého žiaka ospravedlňuje škola na základe žiadosti jeho zákonného zástupcu alebo zástupcu zariadenia; vo výnimočných a osobitne odôvodnených prípadoch škola môže vyžadovať lekárske potvrdenie o chorobe alebo iný doklad potvrdzujúci odôvodnenosť neprítomnosti.  Ak neprítomnosť žiaka z dôvodu ochorenia trvá najviac päť po sebe nasledujúcich vyučovacích dní, neprítomnosť ospravedlňuje zákonný zástupca alebo zástupca zariadenia;   ak neprítomnosť žiaka z dôvodu ochorenia trvá viac ako päť po sebe nasledujúcich vyučovacích dní, vyžaduje sa aj predloženie potvrdenia od lekára.     </vt:lpstr>
      <vt:lpstr>         </vt:lpstr>
      <vt:lpstr>         </vt:lpstr>
      <vt:lpstr>Kedy a ako nahlásiť?</vt:lpstr>
      <vt:lpstr>Postup pri riešení:</vt:lpstr>
      <vt:lpstr>Povinnosti učiteľa:</vt:lpstr>
      <vt:lpstr>Povinnosti učiteľa: </vt:lpstr>
      <vt:lpstr>Nová skutková podstata od 1.8.2019 ! </vt:lpstr>
      <vt:lpstr>Trestnoprávna ochrana učiteľa </vt:lpstr>
      <vt:lpstr>Trestnoprávna ochrana učiteľa </vt:lpstr>
      <vt:lpstr>Verbálne útoky: </vt:lpstr>
      <vt:lpstr>Fyzické útoky: </vt:lpstr>
      <vt:lpstr>Ďakujem za pozornosť</vt:lpstr>
      <vt:lpstr>Bonus: §144 školského zákona  </vt:lpstr>
      <vt:lpstr>Bonus: §144 školského zákona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školská dochádzkA</dc:title>
  <dc:creator>Andrea Bacušan</dc:creator>
  <cp:lastModifiedBy>Andrea Bacušan</cp:lastModifiedBy>
  <cp:revision>3</cp:revision>
  <dcterms:created xsi:type="dcterms:W3CDTF">2022-11-07T07:19:25Z</dcterms:created>
  <dcterms:modified xsi:type="dcterms:W3CDTF">2024-05-27T11:49:33Z</dcterms:modified>
</cp:coreProperties>
</file>